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 id="2147483958" r:id="rId2"/>
    <p:sldMasterId id="2147483991" r:id="rId3"/>
    <p:sldMasterId id="2147484024" r:id="rId4"/>
    <p:sldMasterId id="2147484057" r:id="rId5"/>
  </p:sldMasterIdLst>
  <p:notesMasterIdLst>
    <p:notesMasterId r:id="rId30"/>
  </p:notesMasterIdLst>
  <p:handoutMasterIdLst>
    <p:handoutMasterId r:id="rId31"/>
  </p:handoutMasterIdLst>
  <p:sldIdLst>
    <p:sldId id="141168505" r:id="rId6"/>
    <p:sldId id="141168506" r:id="rId7"/>
    <p:sldId id="141168504" r:id="rId8"/>
    <p:sldId id="141168512" r:id="rId9"/>
    <p:sldId id="141168493" r:id="rId10"/>
    <p:sldId id="5261" r:id="rId11"/>
    <p:sldId id="141168513" r:id="rId12"/>
    <p:sldId id="141168497" r:id="rId13"/>
    <p:sldId id="293" r:id="rId14"/>
    <p:sldId id="141168518" r:id="rId15"/>
    <p:sldId id="141168494" r:id="rId16"/>
    <p:sldId id="141168482" r:id="rId17"/>
    <p:sldId id="141168496" r:id="rId18"/>
    <p:sldId id="316" r:id="rId19"/>
    <p:sldId id="141168520" r:id="rId20"/>
    <p:sldId id="141168489" r:id="rId21"/>
    <p:sldId id="141168501" r:id="rId22"/>
    <p:sldId id="141168508" r:id="rId23"/>
    <p:sldId id="141168509" r:id="rId24"/>
    <p:sldId id="141168502" r:id="rId25"/>
    <p:sldId id="2130" r:id="rId26"/>
    <p:sldId id="141168511" r:id="rId27"/>
    <p:sldId id="141168507" r:id="rId28"/>
    <p:sldId id="278" r:id="rId29"/>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5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p:restoredTop sz="52381"/>
  </p:normalViewPr>
  <p:slideViewPr>
    <p:cSldViewPr snapToGrid="0" snapToObjects="1">
      <p:cViewPr varScale="1">
        <p:scale>
          <a:sx n="85" d="100"/>
          <a:sy n="85" d="100"/>
        </p:scale>
        <p:origin x="266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4/10/20</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4/10/20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1192928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886088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134249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1793463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807397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475423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271461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solidFill>
                <a:srgbClr val="F3F3F3"/>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26302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1196234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2244111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2514043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1786134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2112534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that note this is an IBM advisory </a:t>
            </a:r>
            <a:r>
              <a:rPr lang="en-US" dirty="0" err="1"/>
              <a:t>manadated</a:t>
            </a:r>
            <a:r>
              <a:rPr lang="en-US" dirty="0"/>
              <a:t> for any event, since we have goodies and prizes for you folks, okay, moving 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2971282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1709337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1841922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quickly move on to taking a quick feedback from you guys and we will continue </a:t>
            </a:r>
            <a:r>
              <a:rPr lang="en-US" dirty="0" err="1"/>
              <a:t>QnA</a:t>
            </a:r>
            <a:r>
              <a:rPr lang="en-US" dirty="0"/>
              <a:t> future topics and more. </a:t>
            </a:r>
          </a:p>
          <a:p>
            <a:endParaRPr lang="en-US" dirty="0"/>
          </a:p>
          <a:p>
            <a:r>
              <a:rPr lang="en-US" dirty="0" err="1"/>
              <a:t>Cognitiveclass.ai</a:t>
            </a:r>
            <a:r>
              <a:rPr lang="en-US" dirty="0"/>
              <a:t> is a free platform for learning </a:t>
            </a:r>
          </a:p>
          <a:p>
            <a:r>
              <a:rPr lang="en-US" dirty="0"/>
              <a:t>- where you can Earn badges and showcase on LinkedIn for your portfolio</a:t>
            </a:r>
          </a:p>
          <a:p>
            <a:r>
              <a:rPr lang="en-US" dirty="0"/>
              <a:t>- Expand your knowledge with courses for all skill levels</a:t>
            </a:r>
          </a:p>
          <a:p>
            <a:endParaRPr lang="en-US" dirty="0"/>
          </a:p>
          <a:p>
            <a:r>
              <a:rPr lang="en-US" dirty="0" err="1"/>
              <a:t>Developer.ibm.com</a:t>
            </a:r>
            <a:endParaRPr lang="en-US" dirty="0"/>
          </a:p>
          <a:p>
            <a:r>
              <a:rPr lang="en-US" dirty="0"/>
              <a:t>Is a repository of learning paths, tutorials, and open source projects. You have access to Code patterns which offer up complete solutions to problems that developers face every day. Code patterns leverage multiple technologies, products, or services to solve issues that our developer advocates have recognized as common use cases across multiple industries.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284430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67705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1928332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4E823441-931F-D74E-91D4-4DAD39836BCC}"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268947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4E823441-931F-D74E-91D4-4DAD39836BCC}"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266011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255464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1532800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2838599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895799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535626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8895744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7917628" cy="893128"/>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a:t>
            </a:r>
          </a:p>
        </p:txBody>
      </p:sp>
    </p:spTree>
    <p:extLst>
      <p:ext uri="{BB962C8B-B14F-4D97-AF65-F5344CB8AC3E}">
        <p14:creationId xmlns:p14="http://schemas.microsoft.com/office/powerpoint/2010/main" val="5575172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a:t>
            </a:r>
          </a:p>
        </p:txBody>
      </p:sp>
    </p:spTree>
    <p:extLst>
      <p:ext uri="{BB962C8B-B14F-4D97-AF65-F5344CB8AC3E}">
        <p14:creationId xmlns:p14="http://schemas.microsoft.com/office/powerpoint/2010/main" val="8151703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758700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217382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46997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91490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989367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5783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3930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DevRel / CFC-India / April 10, 2020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8097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06484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3077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866490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9679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5987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4180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998537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435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896927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782034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757271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435502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98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97568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72102619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79406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84396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1840482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34391177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A6004208-7619-8C4F-839A-8EB0985109C8}"/>
              </a:ext>
            </a:extLst>
          </p:cNvPr>
          <p:cNvSpPr>
            <a:spLocks noGrp="1" noChangeArrowheads="1"/>
          </p:cNvSpPr>
          <p:nvPr>
            <p:ph type="sldNum" sz="quarter" idx="10"/>
          </p:nvPr>
        </p:nvSpPr>
        <p:spPr/>
        <p:txBody>
          <a:bodyPr/>
          <a:lstStyle>
            <a:lvl1pPr>
              <a:defRPr/>
            </a:lvl1pPr>
          </a:lstStyle>
          <a:p>
            <a:fld id="{9D35765C-BA18-DC44-82D1-313FA66DA08F}" type="slidenum">
              <a:rPr lang="en-US" altLang="en-US"/>
              <a:pPr/>
              <a:t>‹#›</a:t>
            </a:fld>
            <a:endParaRPr lang="en-US" altLang="en-US"/>
          </a:p>
        </p:txBody>
      </p:sp>
    </p:spTree>
    <p:extLst>
      <p:ext uri="{BB962C8B-B14F-4D97-AF65-F5344CB8AC3E}">
        <p14:creationId xmlns:p14="http://schemas.microsoft.com/office/powerpoint/2010/main" val="1030384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0"/>
            <a:ext cx="4114734" cy="166687"/>
          </a:xfrm>
          <a:prstGeom prst="rect">
            <a:avLst/>
          </a:prstGeom>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theme" Target="../theme/theme5.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dirty="0"/>
              <a:t>DevRel / CFC-India / April 10, 2020 / © 2020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44968236"/>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 id="2147484081" r:id="rId24"/>
    <p:sldLayoutId id="2147484082" r:id="rId25"/>
    <p:sldLayoutId id="2147484083" r:id="rId26"/>
    <p:sldLayoutId id="2147484084" r:id="rId27"/>
    <p:sldLayoutId id="2147484085" r:id="rId28"/>
    <p:sldLayoutId id="2147484086" r:id="rId29"/>
    <p:sldLayoutId id="2147484087" r:id="rId30"/>
    <p:sldLayoutId id="2147484088" r:id="rId31"/>
    <p:sldLayoutId id="2147484089" r:id="rId32"/>
    <p:sldLayoutId id="2147484090" r:id="rId33"/>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4.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tiff"/><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4.xml"/><Relationship Id="rId6" Type="http://schemas.openxmlformats.org/officeDocument/2006/relationships/image" Target="../media/image23.png"/><Relationship Id="rId5" Type="http://schemas.openxmlformats.org/officeDocument/2006/relationships/image" Target="../media/image22.tiff"/><Relationship Id="rId10" Type="http://schemas.openxmlformats.org/officeDocument/2006/relationships/image" Target="../media/image27.png"/><Relationship Id="rId4" Type="http://schemas.openxmlformats.org/officeDocument/2006/relationships/image" Target="../media/image21.tiff"/><Relationship Id="rId9" Type="http://schemas.openxmlformats.org/officeDocument/2006/relationships/image" Target="../media/image2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4.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4" Type="http://schemas.openxmlformats.org/officeDocument/2006/relationships/hyperlink" Target="https://developer.ibm.com/callforcode/" TargetMode="Externa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hyperlink" Target="https://developer.ibm.com/" TargetMode="External"/><Relationship Id="rId13" Type="http://schemas.openxmlformats.org/officeDocument/2006/relationships/hyperlink" Target="https://callforcode.org/slack" TargetMode="External"/><Relationship Id="rId18" Type="http://schemas.openxmlformats.org/officeDocument/2006/relationships/hyperlink" Target="https://cloud.ibm.com/login" TargetMode="External"/><Relationship Id="rId3" Type="http://schemas.openxmlformats.org/officeDocument/2006/relationships/image" Target="../media/image22.tiff"/><Relationship Id="rId21" Type="http://schemas.openxmlformats.org/officeDocument/2006/relationships/image" Target="../media/image35.tiff"/><Relationship Id="rId7" Type="http://schemas.openxmlformats.org/officeDocument/2006/relationships/hyperlink" Target="https://developer.ibm.com/callforcode/getstarted/covid-19/community-cooperation/" TargetMode="External"/><Relationship Id="rId12" Type="http://schemas.openxmlformats.org/officeDocument/2006/relationships/hyperlink" Target="https://developer.ibm.com/callforcode/getstarted/climate-change/disaster-resiliency/" TargetMode="External"/><Relationship Id="rId17" Type="http://schemas.openxmlformats.org/officeDocument/2006/relationships/hyperlink" Target="https://developer.ibm.com/callforcode/" TargetMode="External"/><Relationship Id="rId2" Type="http://schemas.openxmlformats.org/officeDocument/2006/relationships/notesSlide" Target="../notesSlides/notesSlide17.xml"/><Relationship Id="rId16" Type="http://schemas.openxmlformats.org/officeDocument/2006/relationships/image" Target="../media/image32.tiff"/><Relationship Id="rId20" Type="http://schemas.openxmlformats.org/officeDocument/2006/relationships/image" Target="../media/image34.tiff"/><Relationship Id="rId1" Type="http://schemas.openxmlformats.org/officeDocument/2006/relationships/slideLayout" Target="../slideLayouts/slideLayout134.xml"/><Relationship Id="rId6" Type="http://schemas.openxmlformats.org/officeDocument/2006/relationships/hyperlink" Target="https://developer.ibm.com/callforcode/getstarted/covid-19/remote-education/" TargetMode="External"/><Relationship Id="rId11" Type="http://schemas.openxmlformats.org/officeDocument/2006/relationships/hyperlink" Target="https://developer.ibm.com/callforcode/getstarted/climate-change/energy-sustainability/" TargetMode="External"/><Relationship Id="rId24" Type="http://schemas.openxmlformats.org/officeDocument/2006/relationships/image" Target="../media/image36.tiff"/><Relationship Id="rId5" Type="http://schemas.openxmlformats.org/officeDocument/2006/relationships/hyperlink" Target="https://developer.ibm.com/callforcode/getstarted/covid-19/crisis-communication/" TargetMode="External"/><Relationship Id="rId15" Type="http://schemas.openxmlformats.org/officeDocument/2006/relationships/image" Target="../media/image31.tiff"/><Relationship Id="rId23" Type="http://schemas.openxmlformats.org/officeDocument/2006/relationships/image" Target="../media/image23.png"/><Relationship Id="rId10" Type="http://schemas.openxmlformats.org/officeDocument/2006/relationships/hyperlink" Target="https://developer.ibm.com/callforcode/getstarted/climate-change/water-sustainability/" TargetMode="External"/><Relationship Id="rId19" Type="http://schemas.openxmlformats.org/officeDocument/2006/relationships/image" Target="../media/image33.tiff"/><Relationship Id="rId4" Type="http://schemas.openxmlformats.org/officeDocument/2006/relationships/hyperlink" Target="https://developer.ibm.com/callforcode/getstarted/covid-19/" TargetMode="External"/><Relationship Id="rId9" Type="http://schemas.openxmlformats.org/officeDocument/2006/relationships/hyperlink" Target="https://developer.ibm.com/callforcode/getstarted/climate-change/" TargetMode="External"/><Relationship Id="rId14" Type="http://schemas.openxmlformats.org/officeDocument/2006/relationships/image" Target="../media/image27.png"/><Relationship Id="rId22"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hyperlink" Target="https://developer.ibm.com/callforcode/" TargetMode="External"/><Relationship Id="rId7" Type="http://schemas.openxmlformats.org/officeDocument/2006/relationships/hyperlink" Target="https://cloud.ibm.com/" TargetMode="External"/><Relationship Id="rId2" Type="http://schemas.openxmlformats.org/officeDocument/2006/relationships/notesSlide" Target="../notesSlides/notesSlide20.xml"/><Relationship Id="rId1" Type="http://schemas.openxmlformats.org/officeDocument/2006/relationships/slideLayout" Target="../slideLayouts/slideLayout131.xml"/><Relationship Id="rId6" Type="http://schemas.openxmlformats.org/officeDocument/2006/relationships/hyperlink" Target="https://developer.ibm.com/callforcode/technical-library/" TargetMode="External"/><Relationship Id="rId5" Type="http://schemas.openxmlformats.org/officeDocument/2006/relationships/hyperlink" Target="https://developer.ibm.com/dwwi/jsp/register.jsp?eventid=cfc-2020" TargetMode="External"/><Relationship Id="rId4" Type="http://schemas.openxmlformats.org/officeDocument/2006/relationships/hyperlink" Target="https://callforcode.org/slac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61.xml"/></Relationships>
</file>

<file path=ppt/slides/_rels/slide22.xml.rels><?xml version="1.0" encoding="UTF-8" standalone="yes"?>
<Relationships xmlns="http://schemas.openxmlformats.org/package/2006/relationships"><Relationship Id="rId3" Type="http://schemas.openxmlformats.org/officeDocument/2006/relationships/hyperlink" Target="mailto:ibmcode@in.ibm.com" TargetMode="External"/><Relationship Id="rId2" Type="http://schemas.openxmlformats.org/officeDocument/2006/relationships/notesSlide" Target="../notesSlides/notesSlide22.xml"/><Relationship Id="rId1" Type="http://schemas.openxmlformats.org/officeDocument/2006/relationships/slideLayout" Target="../slideLayouts/slideLayout1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4.xml"/></Relationships>
</file>

<file path=ppt/slides/_rels/slide24.xml.rels><?xml version="1.0" encoding="UTF-8" standalone="yes"?>
<Relationships xmlns="http://schemas.openxmlformats.org/package/2006/relationships"><Relationship Id="rId8" Type="http://schemas.openxmlformats.org/officeDocument/2006/relationships/hyperlink" Target="https://bit.ly/ibm-blr" TargetMode="External"/><Relationship Id="rId13" Type="http://schemas.openxmlformats.org/officeDocument/2006/relationships/hyperlink" Target="https://bit.ly/ibm-chennai" TargetMode="External"/><Relationship Id="rId3" Type="http://schemas.openxmlformats.org/officeDocument/2006/relationships/hyperlink" Target="https://cognitiveclass.ai/" TargetMode="External"/><Relationship Id="rId7" Type="http://schemas.openxmlformats.org/officeDocument/2006/relationships/image" Target="../media/image42.jpeg"/><Relationship Id="rId12" Type="http://schemas.openxmlformats.org/officeDocument/2006/relationships/hyperlink" Target="https://bit.ly/ibm-hyd" TargetMode="External"/><Relationship Id="rId2" Type="http://schemas.openxmlformats.org/officeDocument/2006/relationships/notesSlide" Target="../notesSlides/notesSlide24.xml"/><Relationship Id="rId1" Type="http://schemas.openxmlformats.org/officeDocument/2006/relationships/slideLayout" Target="../slideLayouts/slideLayout130.xml"/><Relationship Id="rId6" Type="http://schemas.openxmlformats.org/officeDocument/2006/relationships/image" Target="../media/image41.tiff"/><Relationship Id="rId11" Type="http://schemas.openxmlformats.org/officeDocument/2006/relationships/hyperlink" Target="https://bit.ly/ibm-pune" TargetMode="External"/><Relationship Id="rId5" Type="http://schemas.openxmlformats.org/officeDocument/2006/relationships/image" Target="../media/image40.jpeg"/><Relationship Id="rId10" Type="http://schemas.openxmlformats.org/officeDocument/2006/relationships/hyperlink" Target="https://bit.ly/ibm-mumbai" TargetMode="External"/><Relationship Id="rId4" Type="http://schemas.openxmlformats.org/officeDocument/2006/relationships/hyperlink" Target="https://developer.ibm.com/" TargetMode="External"/><Relationship Id="rId9" Type="http://schemas.openxmlformats.org/officeDocument/2006/relationships/hyperlink" Target="https://bit.ly/ibm-delhi" TargetMode="External"/><Relationship Id="rId14" Type="http://schemas.openxmlformats.org/officeDocument/2006/relationships/image" Target="../media/image3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news.un.org/en/story/2020/03/105997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hyperlink" Target="https://www.un.org/sustainabledevelopment/cities/" TargetMode="External"/><Relationship Id="rId5" Type="http://schemas.openxmlformats.org/officeDocument/2006/relationships/hyperlink" Target="https://www.un.org/sustainabledevelopment/water-and-sanitation/" TargetMode="External"/><Relationship Id="rId4" Type="http://schemas.openxmlformats.org/officeDocument/2006/relationships/hyperlink" Target="https://reliefweb.int/report/world/global-humanitarian-assistance-report-201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5.png"/><Relationship Id="rId7"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84.xml"/><Relationship Id="rId6" Type="http://schemas.openxmlformats.org/officeDocument/2006/relationships/image" Target="../media/image16.tiff"/><Relationship Id="rId5" Type="http://schemas.openxmlformats.org/officeDocument/2006/relationships/hyperlink" Target="https://www.unwater.org/water-facts/climate-change/"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8462-A51A-0E41-9EE6-D6F81B58D2F0}"/>
              </a:ext>
            </a:extLst>
          </p:cNvPr>
          <p:cNvSpPr>
            <a:spLocks noGrp="1"/>
          </p:cNvSpPr>
          <p:nvPr>
            <p:ph type="title"/>
          </p:nvPr>
        </p:nvSpPr>
        <p:spPr>
          <a:xfrm>
            <a:off x="-1" y="0"/>
            <a:ext cx="9144001" cy="1567543"/>
          </a:xfrm>
          <a:solidFill>
            <a:schemeClr val="tx1"/>
          </a:solidFill>
        </p:spPr>
        <p:txBody>
          <a:bodyPr/>
          <a:lstStyle/>
          <a:p>
            <a:r>
              <a:rPr lang="en-US" sz="4800" dirty="0">
                <a:solidFill>
                  <a:schemeClr val="bg1"/>
                </a:solidFill>
              </a:rPr>
              <a:t>  </a:t>
            </a:r>
          </a:p>
        </p:txBody>
      </p:sp>
      <p:sp>
        <p:nvSpPr>
          <p:cNvPr id="3" name="Footer Placeholder 2">
            <a:extLst>
              <a:ext uri="{FF2B5EF4-FFF2-40B4-BE49-F238E27FC236}">
                <a16:creationId xmlns:a16="http://schemas.microsoft.com/office/drawing/2014/main" id="{40F99A39-49CE-C54E-935A-40A990D04B90}"/>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BB05E8DA-555B-A247-9501-84EE48B134FB}"/>
              </a:ext>
            </a:extLst>
          </p:cNvPr>
          <p:cNvSpPr>
            <a:spLocks noGrp="1"/>
          </p:cNvSpPr>
          <p:nvPr>
            <p:ph type="sldNum" sz="quarter" idx="11"/>
          </p:nvPr>
        </p:nvSpPr>
        <p:spPr/>
        <p:txBody>
          <a:bodyPr/>
          <a:lstStyle/>
          <a:p>
            <a:fld id="{59395FB3-9C97-154F-86B2-7E381B951268}" type="slidenum">
              <a:rPr lang="en-US" smtClean="0"/>
              <a:pPr/>
              <a:t>1</a:t>
            </a:fld>
            <a:endParaRPr lang="en-US" dirty="0"/>
          </a:p>
        </p:txBody>
      </p:sp>
      <p:pic>
        <p:nvPicPr>
          <p:cNvPr id="5" name="covid-19-leadspace.mp4" descr="covid-19-leadspace.mp4">
            <a:hlinkClick r:id="" action="ppaction://media"/>
            <a:extLst>
              <a:ext uri="{FF2B5EF4-FFF2-40B4-BE49-F238E27FC236}">
                <a16:creationId xmlns:a16="http://schemas.microsoft.com/office/drawing/2014/main" id="{799D2705-B5C4-A948-A7FF-E9CED9C217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5260" y="0"/>
            <a:ext cx="11809260" cy="5243698"/>
          </a:xfrm>
          <a:prstGeom prst="rect">
            <a:avLst/>
          </a:prstGeom>
          <a:effectLst>
            <a:softEdge rad="0"/>
          </a:effectLst>
        </p:spPr>
      </p:pic>
      <p:pic>
        <p:nvPicPr>
          <p:cNvPr id="7" name="Picture 6" descr="A picture containing drawing&#10;&#10;Description automatically generated">
            <a:extLst>
              <a:ext uri="{FF2B5EF4-FFF2-40B4-BE49-F238E27FC236}">
                <a16:creationId xmlns:a16="http://schemas.microsoft.com/office/drawing/2014/main" id="{0E8A92F4-A357-FA42-AE0A-9B057C9153F5}"/>
              </a:ext>
            </a:extLst>
          </p:cNvPr>
          <p:cNvPicPr>
            <a:picLocks noChangeAspect="1"/>
          </p:cNvPicPr>
          <p:nvPr/>
        </p:nvPicPr>
        <p:blipFill>
          <a:blip r:embed="rId6"/>
          <a:stretch>
            <a:fillRect/>
          </a:stretch>
        </p:blipFill>
        <p:spPr>
          <a:xfrm>
            <a:off x="228666" y="336024"/>
            <a:ext cx="1649506" cy="1225514"/>
          </a:xfrm>
          <a:prstGeom prst="rect">
            <a:avLst/>
          </a:prstGeom>
        </p:spPr>
      </p:pic>
      <p:sp>
        <p:nvSpPr>
          <p:cNvPr id="11" name="Rectangle 10">
            <a:extLst>
              <a:ext uri="{FF2B5EF4-FFF2-40B4-BE49-F238E27FC236}">
                <a16:creationId xmlns:a16="http://schemas.microsoft.com/office/drawing/2014/main" id="{DF843558-B446-6748-93AC-045D66892902}"/>
              </a:ext>
            </a:extLst>
          </p:cNvPr>
          <p:cNvSpPr/>
          <p:nvPr/>
        </p:nvSpPr>
        <p:spPr>
          <a:xfrm>
            <a:off x="5513184" y="4030363"/>
            <a:ext cx="3630815" cy="461665"/>
          </a:xfrm>
          <a:prstGeom prst="rect">
            <a:avLst/>
          </a:prstGeom>
        </p:spPr>
        <p:txBody>
          <a:bodyPr wrap="square">
            <a:spAutoFit/>
          </a:bodyPr>
          <a:lstStyle/>
          <a:p>
            <a:pPr>
              <a:spcAft>
                <a:spcPts val="600"/>
              </a:spcAft>
            </a:pPr>
            <a:r>
              <a:rPr lang="en-US" sz="2400" dirty="0" err="1">
                <a:solidFill>
                  <a:schemeClr val="bg1"/>
                </a:solidFill>
                <a:latin typeface="IBM Plex Mono" panose="020B0509050203000203" pitchFamily="49" charset="77"/>
                <a:ea typeface="IBM Plex Sans" charset="0"/>
                <a:cs typeface="IBM Plex Sans" charset="0"/>
              </a:rPr>
              <a:t>Debjani</a:t>
            </a:r>
            <a:r>
              <a:rPr lang="en-US" sz="2400" dirty="0">
                <a:solidFill>
                  <a:schemeClr val="bg1"/>
                </a:solidFill>
                <a:latin typeface="IBM Plex Mono" panose="020B0509050203000203" pitchFamily="49" charset="77"/>
                <a:ea typeface="IBM Plex Sans" charset="0"/>
                <a:cs typeface="IBM Plex Sans" charset="0"/>
              </a:rPr>
              <a:t> Chatterjee</a:t>
            </a:r>
          </a:p>
        </p:txBody>
      </p:sp>
      <p:sp>
        <p:nvSpPr>
          <p:cNvPr id="12" name="Rectangle 11">
            <a:extLst>
              <a:ext uri="{FF2B5EF4-FFF2-40B4-BE49-F238E27FC236}">
                <a16:creationId xmlns:a16="http://schemas.microsoft.com/office/drawing/2014/main" id="{85FDBAC4-901C-C34D-B9B2-D4EA4A14F4A1}"/>
              </a:ext>
            </a:extLst>
          </p:cNvPr>
          <p:cNvSpPr/>
          <p:nvPr/>
        </p:nvSpPr>
        <p:spPr>
          <a:xfrm>
            <a:off x="5444815" y="4486076"/>
            <a:ext cx="3630815" cy="307777"/>
          </a:xfrm>
          <a:prstGeom prst="rect">
            <a:avLst/>
          </a:prstGeom>
        </p:spPr>
        <p:txBody>
          <a:bodyPr wrap="square">
            <a:spAutoFit/>
          </a:bodyPr>
          <a:lstStyle/>
          <a:p>
            <a:pPr>
              <a:spcAft>
                <a:spcPts val="600"/>
              </a:spcAft>
            </a:pPr>
            <a:r>
              <a:rPr lang="en-US" sz="1400" dirty="0">
                <a:solidFill>
                  <a:schemeClr val="bg1"/>
                </a:solidFill>
                <a:latin typeface="IBM Plex Mono" panose="020B0509050203000203" pitchFamily="49" charset="77"/>
                <a:ea typeface="IBM Plex Sans" charset="0"/>
                <a:cs typeface="IBM Plex Sans" charset="0"/>
              </a:rPr>
              <a:t>-Developer Advocate(Communities) </a:t>
            </a:r>
          </a:p>
        </p:txBody>
      </p:sp>
    </p:spTree>
    <p:extLst>
      <p:ext uri="{BB962C8B-B14F-4D97-AF65-F5344CB8AC3E}">
        <p14:creationId xmlns:p14="http://schemas.microsoft.com/office/powerpoint/2010/main" val="17587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59D268-B06C-2B46-8AF2-8D8D903CCEFD}"/>
              </a:ext>
            </a:extLst>
          </p:cNvPr>
          <p:cNvSpPr>
            <a:spLocks noGrp="1"/>
          </p:cNvSpPr>
          <p:nvPr>
            <p:ph type="title"/>
          </p:nvPr>
        </p:nvSpPr>
        <p:spPr/>
        <p:txBody>
          <a:bodyPr anchor="ctr"/>
          <a:lstStyle/>
          <a:p>
            <a:pPr algn="ctr"/>
            <a:r>
              <a:rPr lang="en-US" sz="5400" dirty="0"/>
              <a:t>What the world needs to fight COVID-19</a:t>
            </a:r>
          </a:p>
        </p:txBody>
      </p:sp>
      <p:sp>
        <p:nvSpPr>
          <p:cNvPr id="4" name="Slide Number Placeholder 3">
            <a:extLst>
              <a:ext uri="{FF2B5EF4-FFF2-40B4-BE49-F238E27FC236}">
                <a16:creationId xmlns:a16="http://schemas.microsoft.com/office/drawing/2014/main" id="{E1146D53-025B-AC4F-8470-B6298DDDDD7E}"/>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2329027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C4A4DC-1B51-F446-BB3F-F07FA2403268}"/>
              </a:ext>
            </a:extLst>
          </p:cNvPr>
          <p:cNvPicPr>
            <a:picLocks noChangeAspect="1"/>
          </p:cNvPicPr>
          <p:nvPr/>
        </p:nvPicPr>
        <p:blipFill>
          <a:blip r:embed="rId3">
            <a:extLst>
              <a:ext uri="{BEBA8EAE-BF5A-486C-A8C5-ECC9F3942E4B}">
                <a14:imgProps xmlns:a14="http://schemas.microsoft.com/office/drawing/2010/main">
                  <a14:imgLayer r:embed="rId4">
                    <a14:imgEffect>
                      <a14:saturation sat="113000"/>
                    </a14:imgEffect>
                  </a14:imgLayer>
                </a14:imgProps>
              </a:ext>
            </a:extLst>
          </a:blip>
          <a:stretch>
            <a:fillRect/>
          </a:stretch>
        </p:blipFill>
        <p:spPr>
          <a:xfrm>
            <a:off x="-7054" y="0"/>
            <a:ext cx="9144000" cy="4386421"/>
          </a:xfrm>
          <a:prstGeom prst="rect">
            <a:avLst/>
          </a:prstGeom>
        </p:spPr>
      </p:pic>
      <p:sp>
        <p:nvSpPr>
          <p:cNvPr id="7" name="Footer Placeholder 6">
            <a:extLst>
              <a:ext uri="{FF2B5EF4-FFF2-40B4-BE49-F238E27FC236}">
                <a16:creationId xmlns:a16="http://schemas.microsoft.com/office/drawing/2014/main" id="{8DBF7C94-75A2-8146-AE48-0595A0607191}"/>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8" name="Slide Number Placeholder 7">
            <a:extLst>
              <a:ext uri="{FF2B5EF4-FFF2-40B4-BE49-F238E27FC236}">
                <a16:creationId xmlns:a16="http://schemas.microsoft.com/office/drawing/2014/main" id="{75B554B1-7897-5741-B347-C160390855D4}"/>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16" name="TextBox 15">
            <a:extLst>
              <a:ext uri="{FF2B5EF4-FFF2-40B4-BE49-F238E27FC236}">
                <a16:creationId xmlns:a16="http://schemas.microsoft.com/office/drawing/2014/main" id="{29B1852D-7B15-174D-9662-37578AC16221}"/>
              </a:ext>
            </a:extLst>
          </p:cNvPr>
          <p:cNvSpPr txBox="1"/>
          <p:nvPr/>
        </p:nvSpPr>
        <p:spPr>
          <a:xfrm>
            <a:off x="-204951" y="2729712"/>
            <a:ext cx="9578382" cy="2740922"/>
          </a:xfrm>
          <a:prstGeom prst="rect">
            <a:avLst/>
          </a:prstGeom>
          <a:solidFill>
            <a:schemeClr val="tx1"/>
          </a:solidFill>
        </p:spPr>
        <p:txBody>
          <a:bodyPr wrap="square" rtlCol="0">
            <a:spAutoFit/>
          </a:bodyPr>
          <a:lstStyle/>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cxnSp>
        <p:nvCxnSpPr>
          <p:cNvPr id="32" name="Straight Connector 31">
            <a:extLst>
              <a:ext uri="{FF2B5EF4-FFF2-40B4-BE49-F238E27FC236}">
                <a16:creationId xmlns:a16="http://schemas.microsoft.com/office/drawing/2014/main" id="{5B2A0A79-BB64-254E-ADF4-AE4825F352FE}"/>
              </a:ext>
            </a:extLst>
          </p:cNvPr>
          <p:cNvCxnSpPr>
            <a:cxnSpLocks/>
          </p:cNvCxnSpPr>
          <p:nvPr/>
        </p:nvCxnSpPr>
        <p:spPr bwMode="auto">
          <a:xfrm>
            <a:off x="3087154" y="3203475"/>
            <a:ext cx="0" cy="1500985"/>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FD5EB59-845F-714B-9E47-7A1EF2F79A2B}"/>
              </a:ext>
            </a:extLst>
          </p:cNvPr>
          <p:cNvCxnSpPr>
            <a:cxnSpLocks/>
          </p:cNvCxnSpPr>
          <p:nvPr/>
        </p:nvCxnSpPr>
        <p:spPr bwMode="auto">
          <a:xfrm flipH="1">
            <a:off x="6056847" y="3112716"/>
            <a:ext cx="14612" cy="1414144"/>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58C3408-814D-6442-A9B6-37B6149D485D}"/>
              </a:ext>
            </a:extLst>
          </p:cNvPr>
          <p:cNvSpPr txBox="1"/>
          <p:nvPr/>
        </p:nvSpPr>
        <p:spPr>
          <a:xfrm>
            <a:off x="154145" y="2135963"/>
            <a:ext cx="2822029"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charset="0"/>
                <a:ea typeface="IBM Plex Sans" charset="0"/>
                <a:cs typeface="IBM Plex Sans" charset="0"/>
              </a:rPr>
              <a:t>Crisis Communication</a:t>
            </a:r>
          </a:p>
        </p:txBody>
      </p:sp>
      <p:sp>
        <p:nvSpPr>
          <p:cNvPr id="26" name="TextBox 25">
            <a:extLst>
              <a:ext uri="{FF2B5EF4-FFF2-40B4-BE49-F238E27FC236}">
                <a16:creationId xmlns:a16="http://schemas.microsoft.com/office/drawing/2014/main" id="{4C63B5C9-FE49-5A46-91E0-5160C1D6E262}"/>
              </a:ext>
            </a:extLst>
          </p:cNvPr>
          <p:cNvSpPr txBox="1"/>
          <p:nvPr/>
        </p:nvSpPr>
        <p:spPr>
          <a:xfrm>
            <a:off x="3183804" y="2109865"/>
            <a:ext cx="2822029"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charset="0"/>
                <a:ea typeface="IBM Plex Sans" charset="0"/>
                <a:cs typeface="IBM Plex Sans" charset="0"/>
              </a:rPr>
              <a:t>Remote Education</a:t>
            </a:r>
          </a:p>
        </p:txBody>
      </p:sp>
      <p:sp>
        <p:nvSpPr>
          <p:cNvPr id="27" name="TextBox 26">
            <a:extLst>
              <a:ext uri="{FF2B5EF4-FFF2-40B4-BE49-F238E27FC236}">
                <a16:creationId xmlns:a16="http://schemas.microsoft.com/office/drawing/2014/main" id="{E5BC5248-5394-EA4F-AD63-052703F8290C}"/>
              </a:ext>
            </a:extLst>
          </p:cNvPr>
          <p:cNvSpPr txBox="1"/>
          <p:nvPr/>
        </p:nvSpPr>
        <p:spPr>
          <a:xfrm>
            <a:off x="5968144" y="2112829"/>
            <a:ext cx="3191653"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charset="0"/>
                <a:ea typeface="IBM Plex Sans" charset="0"/>
                <a:cs typeface="IBM Plex Sans" charset="0"/>
              </a:rPr>
              <a:t>Community Cooperation</a:t>
            </a:r>
          </a:p>
        </p:txBody>
      </p:sp>
      <p:sp>
        <p:nvSpPr>
          <p:cNvPr id="14" name="TextBox 13">
            <a:extLst>
              <a:ext uri="{FF2B5EF4-FFF2-40B4-BE49-F238E27FC236}">
                <a16:creationId xmlns:a16="http://schemas.microsoft.com/office/drawing/2014/main" id="{DC3DDDD9-9AA4-5C41-A407-6C8D64F5D550}"/>
              </a:ext>
            </a:extLst>
          </p:cNvPr>
          <p:cNvSpPr txBox="1"/>
          <p:nvPr/>
        </p:nvSpPr>
        <p:spPr>
          <a:xfrm>
            <a:off x="0" y="3225846"/>
            <a:ext cx="3104877" cy="1077218"/>
          </a:xfrm>
          <a:prstGeom prst="rect">
            <a:avLst/>
          </a:prstGeom>
          <a:noFill/>
        </p:spPr>
        <p:txBody>
          <a:bodyPr wrap="square" rtlCol="0">
            <a:spAutoFit/>
          </a:bodyPr>
          <a:lstStyle/>
          <a:p>
            <a:pPr algn="ctr">
              <a:spcAft>
                <a:spcPts val="600"/>
              </a:spcAft>
            </a:pPr>
            <a:r>
              <a:rPr lang="en-US" sz="1600" dirty="0">
                <a:solidFill>
                  <a:schemeClr val="bg1"/>
                </a:solidFill>
                <a:latin typeface="IBM Plex Sans" panose="020B0503050203000203" pitchFamily="34" charset="0"/>
                <a:ea typeface="IBM Plex Sans" charset="0"/>
                <a:cs typeface="IBM Plex Sans" charset="0"/>
              </a:rPr>
              <a:t>When a new disease emerges, </a:t>
            </a:r>
            <a:r>
              <a:rPr lang="en-US" sz="1600" b="1" dirty="0">
                <a:solidFill>
                  <a:schemeClr val="bg1"/>
                </a:solidFill>
                <a:latin typeface="IBM Plex Sans" panose="020B0503050203000203" pitchFamily="34" charset="0"/>
                <a:ea typeface="IBM Plex Sans" charset="0"/>
                <a:cs typeface="IBM Plex Sans" charset="0"/>
              </a:rPr>
              <a:t>communications systems </a:t>
            </a:r>
            <a:r>
              <a:rPr lang="en-US" sz="1600" dirty="0">
                <a:solidFill>
                  <a:schemeClr val="bg1"/>
                </a:solidFill>
                <a:latin typeface="IBM Plex Sans" panose="020B0503050203000203" pitchFamily="34" charset="0"/>
                <a:ea typeface="IBM Plex Sans" charset="0"/>
                <a:cs typeface="IBM Plex Sans" charset="0"/>
              </a:rPr>
              <a:t>are one of the first systems to be overwhelmed</a:t>
            </a:r>
          </a:p>
        </p:txBody>
      </p:sp>
      <p:sp>
        <p:nvSpPr>
          <p:cNvPr id="31" name="TextBox 30">
            <a:extLst>
              <a:ext uri="{FF2B5EF4-FFF2-40B4-BE49-F238E27FC236}">
                <a16:creationId xmlns:a16="http://schemas.microsoft.com/office/drawing/2014/main" id="{31F41069-FE67-3A47-BDCC-5D5603C7A2DE}"/>
              </a:ext>
            </a:extLst>
          </p:cNvPr>
          <p:cNvSpPr txBox="1"/>
          <p:nvPr/>
        </p:nvSpPr>
        <p:spPr>
          <a:xfrm>
            <a:off x="2984494" y="3203475"/>
            <a:ext cx="3104882" cy="1077218"/>
          </a:xfrm>
          <a:prstGeom prst="rect">
            <a:avLst/>
          </a:prstGeom>
          <a:noFill/>
        </p:spPr>
        <p:txBody>
          <a:bodyPr wrap="square" rtlCol="0">
            <a:spAutoFit/>
          </a:bodyPr>
          <a:lstStyle/>
          <a:p>
            <a:pPr algn="ctr">
              <a:spcAft>
                <a:spcPts val="600"/>
              </a:spcAft>
            </a:pPr>
            <a:r>
              <a:rPr lang="en-US" sz="1600" dirty="0">
                <a:solidFill>
                  <a:schemeClr val="bg1"/>
                </a:solidFill>
                <a:latin typeface="IBM Plex Sans" panose="020B0503050203000203" pitchFamily="34" charset="0"/>
                <a:ea typeface="IBM Plex Sans" charset="0"/>
                <a:cs typeface="IBM Plex Sans" charset="0"/>
              </a:rPr>
              <a:t>School closures &amp; social distancing is leaving </a:t>
            </a:r>
            <a:r>
              <a:rPr lang="en-US" sz="1600" b="1" dirty="0">
                <a:solidFill>
                  <a:schemeClr val="bg1"/>
                </a:solidFill>
                <a:latin typeface="IBM Plex Sans" panose="020B0503050203000203" pitchFamily="34" charset="0"/>
                <a:ea typeface="IBM Plex Sans" charset="0"/>
                <a:cs typeface="IBM Plex Sans" charset="0"/>
              </a:rPr>
              <a:t>students</a:t>
            </a:r>
            <a:r>
              <a:rPr lang="en-US" sz="1600" dirty="0">
                <a:solidFill>
                  <a:schemeClr val="bg1"/>
                </a:solidFill>
                <a:latin typeface="IBM Plex Sans" panose="020B0503050203000203" pitchFamily="34" charset="0"/>
                <a:ea typeface="IBM Plex Sans" charset="0"/>
                <a:cs typeface="IBM Plex Sans" charset="0"/>
              </a:rPr>
              <a:t> at home for an indeterminate amount of time</a:t>
            </a:r>
          </a:p>
        </p:txBody>
      </p:sp>
      <p:sp>
        <p:nvSpPr>
          <p:cNvPr id="33" name="TextBox 32">
            <a:extLst>
              <a:ext uri="{FF2B5EF4-FFF2-40B4-BE49-F238E27FC236}">
                <a16:creationId xmlns:a16="http://schemas.microsoft.com/office/drawing/2014/main" id="{70E71F09-B6E4-A44F-BA19-08007FF42607}"/>
              </a:ext>
            </a:extLst>
          </p:cNvPr>
          <p:cNvSpPr txBox="1"/>
          <p:nvPr/>
        </p:nvSpPr>
        <p:spPr>
          <a:xfrm>
            <a:off x="6071458" y="3216917"/>
            <a:ext cx="3183057" cy="1077218"/>
          </a:xfrm>
          <a:prstGeom prst="rect">
            <a:avLst/>
          </a:prstGeom>
          <a:noFill/>
        </p:spPr>
        <p:txBody>
          <a:bodyPr wrap="square" rtlCol="0">
            <a:spAutoFit/>
          </a:bodyPr>
          <a:lstStyle/>
          <a:p>
            <a:pPr algn="ctr">
              <a:spcAft>
                <a:spcPts val="600"/>
              </a:spcAft>
            </a:pPr>
            <a:r>
              <a:rPr lang="en-US" sz="1600" dirty="0">
                <a:solidFill>
                  <a:schemeClr val="bg1"/>
                </a:solidFill>
                <a:latin typeface="IBM Plex Sans" panose="020B0503050203000203" pitchFamily="34" charset="0"/>
                <a:ea typeface="IBM Plex Sans" charset="0"/>
                <a:cs typeface="IBM Plex Sans" charset="0"/>
              </a:rPr>
              <a:t>Understanding what is happening in your neighborhood &amp; how </a:t>
            </a:r>
            <a:r>
              <a:rPr lang="en-US" sz="1600" b="1" dirty="0">
                <a:solidFill>
                  <a:schemeClr val="bg1"/>
                </a:solidFill>
                <a:latin typeface="IBM Plex Sans" panose="020B0503050203000203" pitchFamily="34" charset="0"/>
                <a:ea typeface="IBM Plex Sans" charset="0"/>
                <a:cs typeface="IBM Plex Sans" charset="0"/>
              </a:rPr>
              <a:t>you can give &amp; get help </a:t>
            </a:r>
            <a:r>
              <a:rPr lang="en-US" sz="1600" dirty="0">
                <a:solidFill>
                  <a:schemeClr val="bg1"/>
                </a:solidFill>
                <a:latin typeface="IBM Plex Sans" panose="020B0503050203000203" pitchFamily="34" charset="0"/>
                <a:ea typeface="IBM Plex Sans" charset="0"/>
                <a:cs typeface="IBM Plex Sans" charset="0"/>
              </a:rPr>
              <a:t>is vital in uncertain times</a:t>
            </a:r>
          </a:p>
        </p:txBody>
      </p:sp>
      <p:sp>
        <p:nvSpPr>
          <p:cNvPr id="17" name="Oval 16">
            <a:extLst>
              <a:ext uri="{FF2B5EF4-FFF2-40B4-BE49-F238E27FC236}">
                <a16:creationId xmlns:a16="http://schemas.microsoft.com/office/drawing/2014/main" id="{9B75E462-5AF3-C040-9FB1-C359D65D064E}"/>
              </a:ext>
            </a:extLst>
          </p:cNvPr>
          <p:cNvSpPr/>
          <p:nvPr/>
        </p:nvSpPr>
        <p:spPr bwMode="auto">
          <a:xfrm>
            <a:off x="1148267" y="1264232"/>
            <a:ext cx="614856" cy="563009"/>
          </a:xfrm>
          <a:prstGeom prst="ellips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4" name="Triangle 23">
            <a:extLst>
              <a:ext uri="{FF2B5EF4-FFF2-40B4-BE49-F238E27FC236}">
                <a16:creationId xmlns:a16="http://schemas.microsoft.com/office/drawing/2014/main" id="{61DDAC3C-1E4E-DE42-BD5F-BB090FA083A6}"/>
              </a:ext>
            </a:extLst>
          </p:cNvPr>
          <p:cNvSpPr/>
          <p:nvPr/>
        </p:nvSpPr>
        <p:spPr bwMode="auto">
          <a:xfrm>
            <a:off x="4222112" y="1345716"/>
            <a:ext cx="575441" cy="513387"/>
          </a:xfrm>
          <a:prstGeom prst="triangl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5" name="Rectangle 24">
            <a:extLst>
              <a:ext uri="{FF2B5EF4-FFF2-40B4-BE49-F238E27FC236}">
                <a16:creationId xmlns:a16="http://schemas.microsoft.com/office/drawing/2014/main" id="{AA0FEBA2-0E70-224B-A58D-00DC4C2FB6F1}"/>
              </a:ext>
            </a:extLst>
          </p:cNvPr>
          <p:cNvSpPr/>
          <p:nvPr/>
        </p:nvSpPr>
        <p:spPr bwMode="auto">
          <a:xfrm rot="5400000">
            <a:off x="7266164" y="1402759"/>
            <a:ext cx="595611" cy="481525"/>
          </a:xfrm>
          <a:prstGeom prst="rect">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9279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68F8A6-38AA-9741-886F-7BDA258832E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Light" panose="020B0403050000000000" pitchFamily="34" charset="77"/>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403050000000000" pitchFamily="34" charset="77"/>
              <a:ea typeface="+mn-ea"/>
              <a:cs typeface="+mn-cs"/>
            </a:endParaRPr>
          </a:p>
        </p:txBody>
      </p:sp>
      <p:sp>
        <p:nvSpPr>
          <p:cNvPr id="7" name="Title 1">
            <a:extLst>
              <a:ext uri="{FF2B5EF4-FFF2-40B4-BE49-F238E27FC236}">
                <a16:creationId xmlns:a16="http://schemas.microsoft.com/office/drawing/2014/main" id="{D69BE772-D4BC-554F-BB8F-DE12ED382D56}"/>
              </a:ext>
            </a:extLst>
          </p:cNvPr>
          <p:cNvSpPr>
            <a:spLocks noGrp="1"/>
          </p:cNvSpPr>
          <p:nvPr>
            <p:ph type="title"/>
          </p:nvPr>
        </p:nvSpPr>
        <p:spPr>
          <a:xfrm>
            <a:off x="304800" y="1241211"/>
            <a:ext cx="8534400" cy="2661078"/>
          </a:xfrm>
        </p:spPr>
        <p:txBody>
          <a:bodyPr/>
          <a:lstStyle/>
          <a:p>
            <a:pPr algn="ctr"/>
            <a:r>
              <a:rPr lang="en-US" sz="4800" dirty="0"/>
              <a:t>What action can you take now?</a:t>
            </a:r>
            <a:endParaRPr lang="en-US" sz="4800" i="1"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409765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6BC5CD-FA10-294B-ADDB-2A284790CD1D}"/>
              </a:ext>
            </a:extLst>
          </p:cNvP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7" name="Picture 6">
            <a:extLst>
              <a:ext uri="{FF2B5EF4-FFF2-40B4-BE49-F238E27FC236}">
                <a16:creationId xmlns:a16="http://schemas.microsoft.com/office/drawing/2014/main" id="{6C5EF64C-1082-804C-87D4-EDE0EF92E8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4063" y="4364234"/>
            <a:ext cx="895192" cy="429469"/>
          </a:xfrm>
          <a:prstGeom prst="rect">
            <a:avLst/>
          </a:prstGeom>
        </p:spPr>
      </p:pic>
      <p:pic>
        <p:nvPicPr>
          <p:cNvPr id="8" name="Picture 7">
            <a:extLst>
              <a:ext uri="{FF2B5EF4-FFF2-40B4-BE49-F238E27FC236}">
                <a16:creationId xmlns:a16="http://schemas.microsoft.com/office/drawing/2014/main" id="{7F33BA56-51B5-D240-95C2-9D39CD0CC4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0589" y="4202487"/>
            <a:ext cx="1339076" cy="669538"/>
          </a:xfrm>
          <a:prstGeom prst="rect">
            <a:avLst/>
          </a:prstGeom>
        </p:spPr>
      </p:pic>
      <p:pic>
        <p:nvPicPr>
          <p:cNvPr id="9" name="Picture 8">
            <a:extLst>
              <a:ext uri="{FF2B5EF4-FFF2-40B4-BE49-F238E27FC236}">
                <a16:creationId xmlns:a16="http://schemas.microsoft.com/office/drawing/2014/main" id="{D7F7AAAA-FAFA-DE4B-B522-5C81A0B5D5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6207" y="4133437"/>
            <a:ext cx="1902018" cy="951009"/>
          </a:xfrm>
          <a:prstGeom prst="rect">
            <a:avLst/>
          </a:prstGeom>
        </p:spPr>
      </p:pic>
      <p:pic>
        <p:nvPicPr>
          <p:cNvPr id="10" name="Picture 9">
            <a:extLst>
              <a:ext uri="{FF2B5EF4-FFF2-40B4-BE49-F238E27FC236}">
                <a16:creationId xmlns:a16="http://schemas.microsoft.com/office/drawing/2014/main" id="{27253489-2DD6-4E49-8F3B-72F14B0A2F7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59559" y="4319061"/>
            <a:ext cx="1161691" cy="536165"/>
          </a:xfrm>
          <a:prstGeom prst="rect">
            <a:avLst/>
          </a:prstGeom>
          <a:ln>
            <a:noFill/>
          </a:ln>
        </p:spPr>
      </p:pic>
      <p:sp>
        <p:nvSpPr>
          <p:cNvPr id="11" name="Text Placeholder 6">
            <a:extLst>
              <a:ext uri="{FF2B5EF4-FFF2-40B4-BE49-F238E27FC236}">
                <a16:creationId xmlns:a16="http://schemas.microsoft.com/office/drawing/2014/main" id="{18596C46-13CF-1246-835A-F34B461AA3C7}"/>
              </a:ext>
            </a:extLst>
          </p:cNvPr>
          <p:cNvSpPr txBox="1">
            <a:spLocks/>
          </p:cNvSpPr>
          <p:nvPr/>
        </p:nvSpPr>
        <p:spPr>
          <a:xfrm>
            <a:off x="1611013" y="42842"/>
            <a:ext cx="8904588" cy="738554"/>
          </a:xfrm>
          <a:prstGeom prst="rect">
            <a:avLst/>
          </a:prstGeom>
        </p:spPr>
        <p:txBody>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66">
              <a:lnSpc>
                <a:spcPct val="100000"/>
              </a:lnSpc>
              <a:buClr>
                <a:srgbClr val="000000"/>
              </a:buClr>
            </a:pPr>
            <a:r>
              <a:rPr lang="en-US" sz="2400" b="1" i="1" kern="0" dirty="0">
                <a:latin typeface="IBM Plex Sans" panose="020B0503050203000203" pitchFamily="34" charset="0"/>
              </a:rPr>
              <a:t>Build solutions that fight back.</a:t>
            </a:r>
          </a:p>
          <a:p>
            <a:pPr marL="285750" indent="-285750" defTabSz="685966">
              <a:lnSpc>
                <a:spcPct val="100000"/>
              </a:lnSpc>
              <a:buClr>
                <a:srgbClr val="000000"/>
              </a:buClr>
              <a:buFont typeface="Arial" panose="020B0604020202020204" pitchFamily="34" charset="0"/>
              <a:buChar char="•"/>
            </a:pPr>
            <a:r>
              <a:rPr lang="en-US" sz="1600" kern="0" dirty="0">
                <a:latin typeface="IBM Plex Sans" panose="020B0503050203000203" pitchFamily="34" charset="0"/>
              </a:rPr>
              <a:t>Build &amp; deploy solutions to </a:t>
            </a:r>
            <a:r>
              <a:rPr lang="en-US" sz="1600" b="1" kern="0" dirty="0">
                <a:latin typeface="IBM Plex Sans" panose="020B0503050203000203" pitchFamily="34" charset="0"/>
              </a:rPr>
              <a:t>help seize &amp; reduce </a:t>
            </a:r>
            <a:r>
              <a:rPr lang="en-US" sz="1600" kern="0" dirty="0">
                <a:latin typeface="IBM Plex Sans" panose="020B0503050203000203" pitchFamily="34" charset="0"/>
              </a:rPr>
              <a:t>the impact of </a:t>
            </a:r>
            <a:r>
              <a:rPr lang="en-US" sz="1600" b="1" kern="0" dirty="0">
                <a:latin typeface="IBM Plex Sans" panose="020B0503050203000203" pitchFamily="34" charset="0"/>
              </a:rPr>
              <a:t>COVID-19</a:t>
            </a:r>
          </a:p>
          <a:p>
            <a:pPr marL="285750" indent="-285750" defTabSz="685966">
              <a:lnSpc>
                <a:spcPct val="100000"/>
              </a:lnSpc>
              <a:buClr>
                <a:srgbClr val="000000"/>
              </a:buClr>
              <a:buFont typeface="Arial" panose="020B0604020202020204" pitchFamily="34" charset="0"/>
              <a:buChar char="•"/>
            </a:pPr>
            <a:r>
              <a:rPr lang="en-US" sz="1600" kern="0" dirty="0">
                <a:latin typeface="IBM Plex Sans" panose="020B0503050203000203" pitchFamily="34" charset="0"/>
              </a:rPr>
              <a:t>Build &amp; deploy solutions to help </a:t>
            </a:r>
            <a:r>
              <a:rPr lang="en-US" sz="1600" b="1" kern="0" dirty="0">
                <a:latin typeface="IBM Plex Sans" panose="020B0503050203000203" pitchFamily="34" charset="0"/>
              </a:rPr>
              <a:t>halt &amp; reverse </a:t>
            </a:r>
            <a:r>
              <a:rPr lang="en-US" sz="1600" kern="0" dirty="0">
                <a:latin typeface="IBM Plex Sans" panose="020B0503050203000203" pitchFamily="34" charset="0"/>
              </a:rPr>
              <a:t>the impact of </a:t>
            </a:r>
            <a:r>
              <a:rPr lang="en-US" sz="1600" b="1" kern="0" dirty="0">
                <a:latin typeface="IBM Plex Sans" panose="020B0503050203000203" pitchFamily="34" charset="0"/>
              </a:rPr>
              <a:t>Climate Change</a:t>
            </a:r>
            <a:endParaRPr lang="en-US" sz="1600" b="1" kern="0" dirty="0">
              <a:solidFill>
                <a:srgbClr val="000000"/>
              </a:solidFill>
              <a:latin typeface="IBM Plex Sans" panose="020B0503050203000203" pitchFamily="34" charset="0"/>
            </a:endParaRPr>
          </a:p>
          <a:p>
            <a:pPr defTabSz="685966">
              <a:lnSpc>
                <a:spcPct val="100000"/>
              </a:lnSpc>
              <a:buClr>
                <a:srgbClr val="000000"/>
              </a:buClr>
            </a:pPr>
            <a:endParaRPr lang="en-US" sz="2400" i="1" kern="0" dirty="0">
              <a:solidFill>
                <a:srgbClr val="000000"/>
              </a:solidFill>
              <a:latin typeface="IBM Plex Sans" panose="020B0503050203000203" pitchFamily="34" charset="0"/>
            </a:endParaRPr>
          </a:p>
          <a:p>
            <a:pPr defTabSz="685966">
              <a:lnSpc>
                <a:spcPct val="100000"/>
              </a:lnSpc>
              <a:buClr>
                <a:srgbClr val="000000"/>
              </a:buClr>
            </a:pPr>
            <a:endParaRPr lang="en-US" sz="1400" kern="0" dirty="0"/>
          </a:p>
          <a:p>
            <a:pPr defTabSz="685966">
              <a:lnSpc>
                <a:spcPct val="100000"/>
              </a:lnSpc>
              <a:buClr>
                <a:srgbClr val="000000"/>
              </a:buClr>
            </a:pPr>
            <a:endParaRPr lang="en-US" sz="1400" kern="0" dirty="0"/>
          </a:p>
          <a:p>
            <a:pPr defTabSz="685966">
              <a:lnSpc>
                <a:spcPct val="100000"/>
              </a:lnSpc>
              <a:buClr>
                <a:srgbClr val="000000"/>
              </a:buClr>
            </a:pPr>
            <a:endParaRPr lang="en-US" sz="1400" kern="0" dirty="0"/>
          </a:p>
          <a:p>
            <a:pPr defTabSz="685966">
              <a:lnSpc>
                <a:spcPct val="100000"/>
              </a:lnSpc>
              <a:buClr>
                <a:srgbClr val="000000"/>
              </a:buClr>
            </a:pPr>
            <a:endParaRPr lang="en-US" sz="1400" kern="0" dirty="0"/>
          </a:p>
          <a:p>
            <a:pPr defTabSz="685966">
              <a:lnSpc>
                <a:spcPct val="100000"/>
              </a:lnSpc>
              <a:buClr>
                <a:srgbClr val="000000"/>
              </a:buClr>
            </a:pPr>
            <a:endParaRPr lang="en-US" sz="1400" kern="0" dirty="0">
              <a:solidFill>
                <a:srgbClr val="000000"/>
              </a:solidFill>
            </a:endParaRPr>
          </a:p>
          <a:p>
            <a:pPr lvl="1" indent="0" defTabSz="685966">
              <a:lnSpc>
                <a:spcPct val="100000"/>
              </a:lnSpc>
              <a:buClr>
                <a:srgbClr val="000000"/>
              </a:buClr>
              <a:buNone/>
            </a:pPr>
            <a:endParaRPr lang="en-US" sz="1400" dirty="0">
              <a:solidFill>
                <a:srgbClr val="000000"/>
              </a:solidFill>
              <a:ea typeface="Helvetica Neue"/>
              <a:cs typeface="Helvetica Neue"/>
              <a:sym typeface="Helvetica Neue"/>
            </a:endParaRPr>
          </a:p>
          <a:p>
            <a:pPr marL="342900" lvl="1" defTabSz="685966">
              <a:lnSpc>
                <a:spcPct val="100000"/>
              </a:lnSpc>
              <a:buClr>
                <a:srgbClr val="000000"/>
              </a:buClr>
              <a:buFont typeface="Arial" panose="020B0604020202020204" pitchFamily="34" charset="0"/>
              <a:buChar char="•"/>
            </a:pPr>
            <a:endParaRPr lang="en-US" sz="1400" dirty="0">
              <a:solidFill>
                <a:srgbClr val="000000"/>
              </a:solidFill>
              <a:ea typeface="Helvetica Neue"/>
              <a:cs typeface="Helvetica Neue"/>
              <a:sym typeface="Helvetica Neue"/>
            </a:endParaRPr>
          </a:p>
          <a:p>
            <a:pPr marL="342900" lvl="1" defTabSz="685966">
              <a:lnSpc>
                <a:spcPct val="100000"/>
              </a:lnSpc>
              <a:buClr>
                <a:srgbClr val="000000"/>
              </a:buClr>
              <a:buFont typeface="Arial" panose="020B0604020202020204" pitchFamily="34" charset="0"/>
              <a:buChar char="•"/>
            </a:pPr>
            <a:endParaRPr lang="en-US" kern="0" dirty="0">
              <a:solidFill>
                <a:srgbClr val="000000"/>
              </a:solidFill>
            </a:endParaRPr>
          </a:p>
          <a:p>
            <a:pPr marL="342900" lvl="1" defTabSz="685966">
              <a:lnSpc>
                <a:spcPct val="100000"/>
              </a:lnSpc>
              <a:buClr>
                <a:srgbClr val="000000"/>
              </a:buClr>
              <a:buFont typeface="Arial" panose="020B0604020202020204" pitchFamily="34" charset="0"/>
              <a:buChar cha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br>
              <a:rPr lang="en-US" kern="0" dirty="0">
                <a:solidFill>
                  <a:srgbClr val="000000"/>
                </a:solidFill>
              </a:rPr>
            </a:br>
            <a:endParaRPr lang="en-US" sz="1050" kern="0" dirty="0"/>
          </a:p>
        </p:txBody>
      </p:sp>
      <p:sp>
        <p:nvSpPr>
          <p:cNvPr id="3" name="TextBox 2">
            <a:extLst>
              <a:ext uri="{FF2B5EF4-FFF2-40B4-BE49-F238E27FC236}">
                <a16:creationId xmlns:a16="http://schemas.microsoft.com/office/drawing/2014/main" id="{A768AA6B-E164-9341-9664-F412B9325B7B}"/>
              </a:ext>
            </a:extLst>
          </p:cNvPr>
          <p:cNvSpPr txBox="1"/>
          <p:nvPr/>
        </p:nvSpPr>
        <p:spPr>
          <a:xfrm>
            <a:off x="374469" y="4782145"/>
            <a:ext cx="1428206" cy="369332"/>
          </a:xfrm>
          <a:prstGeom prst="rect">
            <a:avLst/>
          </a:prstGeom>
          <a:noFill/>
        </p:spPr>
        <p:txBody>
          <a:bodyPr wrap="square" rtlCol="0">
            <a:spAutoFit/>
          </a:bodyPr>
          <a:lstStyle/>
          <a:p>
            <a:pPr algn="l">
              <a:spcAft>
                <a:spcPts val="600"/>
              </a:spcAft>
            </a:pPr>
            <a:r>
              <a:rPr lang="en-US" sz="900" dirty="0">
                <a:solidFill>
                  <a:schemeClr val="tx1"/>
                </a:solidFill>
                <a:latin typeface="IBM Plex Sans" charset="0"/>
                <a:ea typeface="IBM Plex Sans" charset="0"/>
                <a:cs typeface="IBM Plex Sans" charset="0"/>
              </a:rPr>
              <a:t>Call for Code </a:t>
            </a:r>
            <a:br>
              <a:rPr lang="en-US" sz="900" dirty="0">
                <a:latin typeface="IBM Plex Sans" charset="0"/>
                <a:ea typeface="IBM Plex Sans" charset="0"/>
                <a:cs typeface="IBM Plex Sans" charset="0"/>
              </a:rPr>
            </a:br>
            <a:r>
              <a:rPr lang="en-US" sz="900" dirty="0">
                <a:latin typeface="IBM Plex Sans" charset="0"/>
                <a:ea typeface="IBM Plex Sans" charset="0"/>
                <a:cs typeface="IBM Plex Sans" charset="0"/>
              </a:rPr>
              <a:t>Founding Partner</a:t>
            </a:r>
            <a:endParaRPr lang="en-US" sz="900" dirty="0">
              <a:solidFill>
                <a:schemeClr val="tx1"/>
              </a:solidFill>
              <a:latin typeface="IBM Plex Sans" charset="0"/>
              <a:ea typeface="IBM Plex Sans" charset="0"/>
              <a:cs typeface="IBM Plex Sans" charset="0"/>
            </a:endParaRPr>
          </a:p>
        </p:txBody>
      </p:sp>
      <p:sp>
        <p:nvSpPr>
          <p:cNvPr id="18" name="TextBox 17">
            <a:extLst>
              <a:ext uri="{FF2B5EF4-FFF2-40B4-BE49-F238E27FC236}">
                <a16:creationId xmlns:a16="http://schemas.microsoft.com/office/drawing/2014/main" id="{FCA17BCA-9011-3644-9DBB-A1CFC8CA6EF5}"/>
              </a:ext>
            </a:extLst>
          </p:cNvPr>
          <p:cNvSpPr txBox="1"/>
          <p:nvPr/>
        </p:nvSpPr>
        <p:spPr>
          <a:xfrm>
            <a:off x="2418007" y="4779010"/>
            <a:ext cx="1428206" cy="369332"/>
          </a:xfrm>
          <a:prstGeom prst="rect">
            <a:avLst/>
          </a:prstGeom>
          <a:noFill/>
        </p:spPr>
        <p:txBody>
          <a:bodyPr wrap="square" rtlCol="0">
            <a:spAutoFit/>
          </a:bodyPr>
          <a:lstStyle/>
          <a:p>
            <a:pPr algn="l">
              <a:spcAft>
                <a:spcPts val="600"/>
              </a:spcAft>
            </a:pPr>
            <a:r>
              <a:rPr lang="en-US" sz="900" dirty="0">
                <a:solidFill>
                  <a:schemeClr val="tx1"/>
                </a:solidFill>
                <a:latin typeface="IBM Plex Sans" charset="0"/>
                <a:ea typeface="IBM Plex Sans" charset="0"/>
                <a:cs typeface="IBM Plex Sans" charset="0"/>
              </a:rPr>
              <a:t>Call for Code </a:t>
            </a:r>
            <a:br>
              <a:rPr lang="en-US" sz="900" dirty="0">
                <a:latin typeface="IBM Plex Sans" charset="0"/>
                <a:ea typeface="IBM Plex Sans" charset="0"/>
                <a:cs typeface="IBM Plex Sans" charset="0"/>
              </a:rPr>
            </a:br>
            <a:r>
              <a:rPr lang="en-US" sz="900" dirty="0">
                <a:latin typeface="IBM Plex Sans" charset="0"/>
                <a:ea typeface="IBM Plex Sans" charset="0"/>
                <a:cs typeface="IBM Plex Sans" charset="0"/>
              </a:rPr>
              <a:t>Creator</a:t>
            </a:r>
            <a:endParaRPr lang="en-US" sz="900" dirty="0">
              <a:solidFill>
                <a:schemeClr val="tx1"/>
              </a:solidFill>
              <a:latin typeface="IBM Plex Sans" charset="0"/>
              <a:ea typeface="IBM Plex Sans" charset="0"/>
              <a:cs typeface="IBM Plex Sans" charset="0"/>
            </a:endParaRPr>
          </a:p>
        </p:txBody>
      </p:sp>
      <p:sp>
        <p:nvSpPr>
          <p:cNvPr id="20" name="TextBox 19">
            <a:extLst>
              <a:ext uri="{FF2B5EF4-FFF2-40B4-BE49-F238E27FC236}">
                <a16:creationId xmlns:a16="http://schemas.microsoft.com/office/drawing/2014/main" id="{3DC77E2C-7938-4E49-A4C3-6A82BFD3BC9A}"/>
              </a:ext>
            </a:extLst>
          </p:cNvPr>
          <p:cNvSpPr txBox="1"/>
          <p:nvPr/>
        </p:nvSpPr>
        <p:spPr>
          <a:xfrm>
            <a:off x="7415581" y="4782145"/>
            <a:ext cx="1428206" cy="369332"/>
          </a:xfrm>
          <a:prstGeom prst="rect">
            <a:avLst/>
          </a:prstGeom>
          <a:noFill/>
        </p:spPr>
        <p:txBody>
          <a:bodyPr wrap="square" rtlCol="0" anchor="t">
            <a:spAutoFit/>
          </a:bodyPr>
          <a:lstStyle/>
          <a:p>
            <a:pPr algn="l">
              <a:spcAft>
                <a:spcPts val="600"/>
              </a:spcAft>
            </a:pPr>
            <a:r>
              <a:rPr lang="en-US" sz="900" dirty="0">
                <a:latin typeface="IBM Plex Sans"/>
                <a:ea typeface="IBM Plex Sans" charset="0"/>
                <a:cs typeface="IBM Plex Sans" charset="0"/>
              </a:rPr>
              <a:t>Call for Code </a:t>
            </a:r>
            <a:br>
              <a:rPr lang="en-US" sz="900" dirty="0">
                <a:latin typeface="IBM Plex Sans" charset="0"/>
                <a:ea typeface="IBM Plex Sans" charset="0"/>
                <a:cs typeface="IBM Plex Sans" charset="0"/>
              </a:rPr>
            </a:br>
            <a:r>
              <a:rPr lang="en-US" sz="900" dirty="0">
                <a:latin typeface="IBM Plex Sans"/>
                <a:ea typeface="IBM Plex Sans" charset="0"/>
                <a:cs typeface="IBM Plex Sans" charset="0"/>
              </a:rPr>
              <a:t>Affiliate</a:t>
            </a:r>
            <a:endParaRPr lang="en-US" sz="900" dirty="0">
              <a:solidFill>
                <a:schemeClr val="tx1"/>
              </a:solidFill>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C38B509A-1E4E-CB4A-9F91-012CCC6451E5}"/>
              </a:ext>
            </a:extLst>
          </p:cNvPr>
          <p:cNvPicPr>
            <a:picLocks noChangeAspect="1"/>
          </p:cNvPicPr>
          <p:nvPr/>
        </p:nvPicPr>
        <p:blipFill>
          <a:blip r:embed="rId7"/>
          <a:stretch>
            <a:fillRect/>
          </a:stretch>
        </p:blipFill>
        <p:spPr>
          <a:xfrm>
            <a:off x="4640203" y="4035692"/>
            <a:ext cx="2434942" cy="1003127"/>
          </a:xfrm>
          <a:prstGeom prst="rect">
            <a:avLst/>
          </a:prstGeom>
        </p:spPr>
      </p:pic>
      <p:sp>
        <p:nvSpPr>
          <p:cNvPr id="19" name="TextBox 18">
            <a:extLst>
              <a:ext uri="{FF2B5EF4-FFF2-40B4-BE49-F238E27FC236}">
                <a16:creationId xmlns:a16="http://schemas.microsoft.com/office/drawing/2014/main" id="{B649E242-547C-BE4C-BA4D-D52D62E9437B}"/>
              </a:ext>
            </a:extLst>
          </p:cNvPr>
          <p:cNvSpPr txBox="1"/>
          <p:nvPr/>
        </p:nvSpPr>
        <p:spPr>
          <a:xfrm>
            <a:off x="4772302" y="4809415"/>
            <a:ext cx="1428206" cy="369332"/>
          </a:xfrm>
          <a:prstGeom prst="rect">
            <a:avLst/>
          </a:prstGeom>
          <a:noFill/>
        </p:spPr>
        <p:txBody>
          <a:bodyPr wrap="square" rtlCol="0">
            <a:spAutoFit/>
          </a:bodyPr>
          <a:lstStyle/>
          <a:p>
            <a:pPr algn="l">
              <a:spcAft>
                <a:spcPts val="600"/>
              </a:spcAft>
            </a:pPr>
            <a:r>
              <a:rPr lang="en-US" sz="900" dirty="0">
                <a:solidFill>
                  <a:schemeClr val="tx1"/>
                </a:solidFill>
                <a:latin typeface="IBM Plex Sans" charset="0"/>
                <a:ea typeface="IBM Plex Sans" charset="0"/>
                <a:cs typeface="IBM Plex Sans" charset="0"/>
              </a:rPr>
              <a:t>Call for Code </a:t>
            </a:r>
            <a:br>
              <a:rPr lang="en-US" sz="900" dirty="0">
                <a:latin typeface="IBM Plex Sans" charset="0"/>
                <a:ea typeface="IBM Plex Sans" charset="0"/>
                <a:cs typeface="IBM Plex Sans" charset="0"/>
              </a:rPr>
            </a:br>
            <a:r>
              <a:rPr lang="en-US" sz="900" dirty="0">
                <a:latin typeface="IBM Plex Sans" charset="0"/>
                <a:ea typeface="IBM Plex Sans" charset="0"/>
                <a:cs typeface="IBM Plex Sans" charset="0"/>
              </a:rPr>
              <a:t>Charitable Partner</a:t>
            </a:r>
            <a:endParaRPr lang="en-US" sz="900" dirty="0">
              <a:solidFill>
                <a:schemeClr val="tx1"/>
              </a:solidFill>
              <a:latin typeface="IBM Plex Sans" charset="0"/>
              <a:ea typeface="IBM Plex Sans" charset="0"/>
              <a:cs typeface="IBM Plex Sans" charset="0"/>
            </a:endParaRPr>
          </a:p>
        </p:txBody>
      </p:sp>
      <p:sp>
        <p:nvSpPr>
          <p:cNvPr id="23" name="TextBox 22">
            <a:extLst>
              <a:ext uri="{FF2B5EF4-FFF2-40B4-BE49-F238E27FC236}">
                <a16:creationId xmlns:a16="http://schemas.microsoft.com/office/drawing/2014/main" id="{211E299A-2AF0-8440-BA47-B24A8B29FBFC}"/>
              </a:ext>
            </a:extLst>
          </p:cNvPr>
          <p:cNvSpPr txBox="1"/>
          <p:nvPr/>
        </p:nvSpPr>
        <p:spPr>
          <a:xfrm>
            <a:off x="2607725" y="2136609"/>
            <a:ext cx="2476975" cy="1815882"/>
          </a:xfrm>
          <a:prstGeom prst="rect">
            <a:avLst/>
          </a:prstGeom>
          <a:noFill/>
        </p:spPr>
        <p:txBody>
          <a:bodyPr wrap="square" rtlCol="0" anchor="t">
            <a:spAutoFit/>
          </a:bodyPr>
          <a:lstStyle/>
          <a:p>
            <a:pPr defTabSz="685966">
              <a:buClr>
                <a:srgbClr val="000000"/>
              </a:buClr>
              <a:defRPr/>
            </a:pPr>
            <a:r>
              <a:rPr kumimoji="0" lang="en-US" sz="1400" b="0" i="0" u="none" strike="noStrike" kern="0" cap="none" spc="0" normalizeH="0" baseline="0" noProof="0" dirty="0">
                <a:ln>
                  <a:noFill/>
                </a:ln>
                <a:solidFill>
                  <a:srgbClr val="000000"/>
                </a:solidFill>
                <a:effectLst/>
                <a:uLnTx/>
                <a:uFillTx/>
                <a:latin typeface="IBM Plex Sans"/>
                <a:ea typeface="+mn-ea"/>
                <a:cs typeface="+mn-cs"/>
              </a:rPr>
              <a:t>The 2020 Call for Code Global Challenge is being expanded to address the </a:t>
            </a:r>
            <a:r>
              <a:rPr lang="en-US" sz="1400" b="1" kern="0" dirty="0">
                <a:solidFill>
                  <a:srgbClr val="000000"/>
                </a:solidFill>
                <a:latin typeface="IBM Plex Sans"/>
              </a:rPr>
              <a:t>COVID-19 pandemic</a:t>
            </a:r>
            <a:r>
              <a:rPr lang="en-US" sz="1400" kern="0" dirty="0">
                <a:solidFill>
                  <a:srgbClr val="000000"/>
                </a:solidFill>
                <a:latin typeface="IBM Plex Sans"/>
              </a:rPr>
              <a:t>, with a focus on:</a:t>
            </a:r>
            <a:endParaRPr kumimoji="0" lang="en-US" sz="1400" b="0" i="0" u="none" strike="noStrike" kern="0" cap="none" spc="0" normalizeH="0" baseline="0" noProof="0" dirty="0">
              <a:ln>
                <a:noFill/>
              </a:ln>
              <a:solidFill>
                <a:srgbClr val="000000"/>
              </a:solidFill>
              <a:effectLst/>
              <a:uLnTx/>
              <a:uFillTx/>
              <a:latin typeface="IBM Plex Sans"/>
              <a:ea typeface="+mn-ea"/>
              <a:cs typeface="+mn-cs"/>
            </a:endParaRPr>
          </a:p>
          <a:p>
            <a:pPr marL="285750" indent="-285750" defTabSz="685966">
              <a:buClr>
                <a:srgbClr val="000000"/>
              </a:buClr>
              <a:buFont typeface="Arial" panose="020B0604020202020204" pitchFamily="34" charset="0"/>
              <a:buChar char="•"/>
              <a:defRPr/>
            </a:pPr>
            <a:r>
              <a:rPr kumimoji="0" lang="en-US" sz="1400" b="1" i="0" u="none" strike="noStrike" kern="0" cap="none" spc="0" normalizeH="0" baseline="0" noProof="0" dirty="0">
                <a:ln>
                  <a:noFill/>
                </a:ln>
                <a:solidFill>
                  <a:srgbClr val="000000"/>
                </a:solidFill>
                <a:effectLst/>
                <a:uLnTx/>
                <a:uFillTx/>
                <a:latin typeface="IBM Plex Sans"/>
                <a:ea typeface="+mn-ea"/>
                <a:cs typeface="+mn-cs"/>
              </a:rPr>
              <a:t>crisis communication</a:t>
            </a:r>
            <a:r>
              <a:rPr kumimoji="0" lang="en-US" sz="1400" b="0" i="0" u="none" strike="noStrike" kern="0" cap="none" spc="0" normalizeH="0" baseline="0" noProof="0" dirty="0">
                <a:ln>
                  <a:noFill/>
                </a:ln>
                <a:solidFill>
                  <a:srgbClr val="000000"/>
                </a:solidFill>
                <a:effectLst/>
                <a:uLnTx/>
                <a:uFillTx/>
                <a:latin typeface="IBM Plex Sans"/>
                <a:ea typeface="+mn-ea"/>
                <a:cs typeface="+mn-cs"/>
              </a:rPr>
              <a:t> </a:t>
            </a:r>
          </a:p>
          <a:p>
            <a:pPr marL="285750" indent="-285750" defTabSz="685966">
              <a:buClr>
                <a:srgbClr val="000000"/>
              </a:buClr>
              <a:buFont typeface="Arial" panose="020B0604020202020204" pitchFamily="34" charset="0"/>
              <a:buChar char="•"/>
              <a:defRPr/>
            </a:pPr>
            <a:r>
              <a:rPr lang="en-US" sz="1400" b="1" kern="0" dirty="0">
                <a:solidFill>
                  <a:srgbClr val="000000"/>
                </a:solidFill>
                <a:latin typeface="IBM Plex Sans"/>
              </a:rPr>
              <a:t>remote education</a:t>
            </a:r>
            <a:r>
              <a:rPr kumimoji="0" lang="en-US" sz="1400" b="0" i="0" u="none" strike="noStrike" kern="0" cap="none" spc="0" normalizeH="0" baseline="0" noProof="0" dirty="0">
                <a:ln>
                  <a:noFill/>
                </a:ln>
                <a:solidFill>
                  <a:srgbClr val="000000"/>
                </a:solidFill>
                <a:effectLst/>
                <a:uLnTx/>
                <a:uFillTx/>
                <a:latin typeface="IBM Plex Sans"/>
                <a:ea typeface="+mn-ea"/>
                <a:cs typeface="+mn-cs"/>
              </a:rPr>
              <a:t> </a:t>
            </a:r>
          </a:p>
          <a:p>
            <a:pPr marL="285750" indent="-285750" defTabSz="685966">
              <a:buClr>
                <a:srgbClr val="000000"/>
              </a:buClr>
              <a:buFont typeface="Arial" panose="020B0604020202020204" pitchFamily="34" charset="0"/>
              <a:buChar char="•"/>
              <a:defRPr/>
            </a:pPr>
            <a:r>
              <a:rPr kumimoji="0" lang="en-US" sz="1400" b="1" i="0" u="none" strike="noStrike" kern="0" cap="none" spc="0" normalizeH="0" baseline="0" noProof="0" dirty="0">
                <a:ln>
                  <a:noFill/>
                </a:ln>
                <a:solidFill>
                  <a:srgbClr val="000000"/>
                </a:solidFill>
                <a:effectLst/>
                <a:uLnTx/>
                <a:uFillTx/>
                <a:latin typeface="IBM Plex Sans"/>
                <a:ea typeface="+mn-ea"/>
                <a:cs typeface="+mn-cs"/>
              </a:rPr>
              <a:t>community cooperation</a:t>
            </a:r>
          </a:p>
        </p:txBody>
      </p:sp>
      <p:pic>
        <p:nvPicPr>
          <p:cNvPr id="6" name="Picture 5" descr="A picture containing table&#10;&#10;Description automatically generated">
            <a:extLst>
              <a:ext uri="{FF2B5EF4-FFF2-40B4-BE49-F238E27FC236}">
                <a16:creationId xmlns:a16="http://schemas.microsoft.com/office/drawing/2014/main" id="{F38E8BFF-A005-CA4E-B7DA-D790A483F608}"/>
              </a:ext>
            </a:extLst>
          </p:cNvPr>
          <p:cNvPicPr>
            <a:picLocks noChangeAspect="1"/>
          </p:cNvPicPr>
          <p:nvPr/>
        </p:nvPicPr>
        <p:blipFill>
          <a:blip r:embed="rId8"/>
          <a:stretch>
            <a:fillRect/>
          </a:stretch>
        </p:blipFill>
        <p:spPr>
          <a:xfrm>
            <a:off x="3457068" y="1250042"/>
            <a:ext cx="778289" cy="802738"/>
          </a:xfrm>
          <a:prstGeom prst="rect">
            <a:avLst/>
          </a:prstGeom>
        </p:spPr>
      </p:pic>
      <p:pic>
        <p:nvPicPr>
          <p:cNvPr id="22" name="Picture 21">
            <a:extLst>
              <a:ext uri="{FF2B5EF4-FFF2-40B4-BE49-F238E27FC236}">
                <a16:creationId xmlns:a16="http://schemas.microsoft.com/office/drawing/2014/main" id="{DF5AAA8C-9670-D449-9361-6059F8469F96}"/>
              </a:ext>
            </a:extLst>
          </p:cNvPr>
          <p:cNvPicPr>
            <a:picLocks noChangeAspect="1"/>
          </p:cNvPicPr>
          <p:nvPr/>
        </p:nvPicPr>
        <p:blipFill>
          <a:blip r:embed="rId9"/>
          <a:stretch>
            <a:fillRect/>
          </a:stretch>
        </p:blipFill>
        <p:spPr>
          <a:xfrm>
            <a:off x="374469" y="1559575"/>
            <a:ext cx="1151954" cy="327038"/>
          </a:xfrm>
          <a:prstGeom prst="rect">
            <a:avLst/>
          </a:prstGeom>
        </p:spPr>
      </p:pic>
      <p:sp>
        <p:nvSpPr>
          <p:cNvPr id="17" name="TextBox 16">
            <a:extLst>
              <a:ext uri="{FF2B5EF4-FFF2-40B4-BE49-F238E27FC236}">
                <a16:creationId xmlns:a16="http://schemas.microsoft.com/office/drawing/2014/main" id="{43E02884-0B71-B541-8EB6-DC75E3BAE0E3}"/>
              </a:ext>
            </a:extLst>
          </p:cNvPr>
          <p:cNvSpPr txBox="1"/>
          <p:nvPr/>
        </p:nvSpPr>
        <p:spPr>
          <a:xfrm>
            <a:off x="23580" y="2136609"/>
            <a:ext cx="2650013" cy="1815882"/>
          </a:xfrm>
          <a:prstGeom prst="rect">
            <a:avLst/>
          </a:prstGeom>
          <a:noFill/>
        </p:spPr>
        <p:txBody>
          <a:bodyPr wrap="square" rtlCol="0" anchor="t">
            <a:spAutoFit/>
          </a:bodyPr>
          <a:lstStyle/>
          <a:p>
            <a:pPr defTabSz="685966">
              <a:buClr>
                <a:srgbClr val="000000"/>
              </a:buClr>
              <a:defRPr/>
            </a:pPr>
            <a:r>
              <a:rPr kumimoji="0" lang="en-US" sz="1400" b="0" i="0" u="none" strike="noStrike" kern="0" cap="none" spc="0" normalizeH="0" baseline="0" noProof="0" dirty="0">
                <a:ln>
                  <a:noFill/>
                </a:ln>
                <a:solidFill>
                  <a:srgbClr val="000000"/>
                </a:solidFill>
                <a:effectLst/>
                <a:uLnTx/>
                <a:uFillTx/>
                <a:latin typeface="IBM Plex Sans"/>
                <a:ea typeface="+mn-ea"/>
                <a:cs typeface="+mn-cs"/>
              </a:rPr>
              <a:t>In 2020, Call for Code is aligned to the UN 75</a:t>
            </a:r>
            <a:r>
              <a:rPr kumimoji="0" lang="en-US" sz="1400" b="0" i="0" u="none" strike="noStrike" kern="0" cap="none" spc="0" normalizeH="0" baseline="30000" noProof="0" dirty="0">
                <a:ln>
                  <a:noFill/>
                </a:ln>
                <a:solidFill>
                  <a:srgbClr val="000000"/>
                </a:solidFill>
                <a:effectLst/>
                <a:uLnTx/>
                <a:uFillTx/>
                <a:latin typeface="IBM Plex Sans"/>
                <a:ea typeface="+mn-ea"/>
                <a:cs typeface="+mn-cs"/>
              </a:rPr>
              <a:t>th</a:t>
            </a:r>
            <a:r>
              <a:rPr kumimoji="0" lang="en-US" sz="1400" b="0" i="0" u="none" strike="noStrike" kern="0" cap="none" spc="0" normalizeH="0" baseline="0" noProof="0" dirty="0">
                <a:ln>
                  <a:noFill/>
                </a:ln>
                <a:solidFill>
                  <a:srgbClr val="000000"/>
                </a:solidFill>
                <a:effectLst/>
                <a:uLnTx/>
                <a:uFillTx/>
                <a:latin typeface="IBM Plex Sans"/>
                <a:ea typeface="+mn-ea"/>
                <a:cs typeface="+mn-cs"/>
              </a:rPr>
              <a:t> anniversary global conversation theme of </a:t>
            </a:r>
            <a:r>
              <a:rPr kumimoji="0" lang="en-US" sz="1400" b="1" i="0" u="none" strike="noStrike" kern="0" cap="none" spc="0" normalizeH="0" baseline="0" noProof="0" dirty="0">
                <a:ln>
                  <a:noFill/>
                </a:ln>
                <a:solidFill>
                  <a:srgbClr val="000000"/>
                </a:solidFill>
                <a:effectLst/>
                <a:uLnTx/>
                <a:uFillTx/>
                <a:latin typeface="IBM Plex Sans"/>
                <a:ea typeface="+mn-ea"/>
                <a:cs typeface="+mn-cs"/>
              </a:rPr>
              <a:t>climate change</a:t>
            </a:r>
            <a:r>
              <a:rPr kumimoji="0" lang="en-US" sz="1400" b="0" i="0" u="none" strike="noStrike" kern="0" cap="none" spc="0" normalizeH="0" baseline="0" noProof="0" dirty="0">
                <a:ln>
                  <a:noFill/>
                </a:ln>
                <a:solidFill>
                  <a:srgbClr val="000000"/>
                </a:solidFill>
                <a:effectLst/>
                <a:uLnTx/>
                <a:uFillTx/>
                <a:latin typeface="IBM Plex Sans"/>
                <a:ea typeface="+mn-ea"/>
                <a:cs typeface="+mn-cs"/>
              </a:rPr>
              <a:t>, with a focus on:  </a:t>
            </a:r>
          </a:p>
          <a:p>
            <a:pPr marL="285750" indent="-285750" defTabSz="685966">
              <a:buClr>
                <a:srgbClr val="000000"/>
              </a:buClr>
              <a:buFont typeface="Arial" panose="020B0604020202020204" pitchFamily="34" charset="0"/>
              <a:buChar char="•"/>
              <a:defRPr/>
            </a:pPr>
            <a:r>
              <a:rPr lang="en-US" sz="1400" b="1" kern="0" dirty="0">
                <a:solidFill>
                  <a:srgbClr val="000000"/>
                </a:solidFill>
                <a:latin typeface="IBM Plex Sans"/>
              </a:rPr>
              <a:t>water </a:t>
            </a:r>
            <a:r>
              <a:rPr kumimoji="0" lang="en-US" sz="1400" b="1" i="0" u="none" strike="noStrike" kern="0" cap="none" spc="0" normalizeH="0" baseline="0" noProof="0" dirty="0">
                <a:ln>
                  <a:noFill/>
                </a:ln>
                <a:solidFill>
                  <a:srgbClr val="000000"/>
                </a:solidFill>
                <a:effectLst/>
                <a:uLnTx/>
                <a:uFillTx/>
                <a:latin typeface="IBM Plex Sans"/>
                <a:ea typeface="+mn-ea"/>
                <a:cs typeface="+mn-cs"/>
              </a:rPr>
              <a:t>sustainability</a:t>
            </a:r>
            <a:endParaRPr lang="en-US" sz="1400" kern="0" dirty="0">
              <a:solidFill>
                <a:srgbClr val="000000"/>
              </a:solidFill>
              <a:latin typeface="IBM Plex Sans"/>
            </a:endParaRPr>
          </a:p>
          <a:p>
            <a:pPr marL="285750" indent="-285750" defTabSz="685966">
              <a:buClr>
                <a:srgbClr val="000000"/>
              </a:buClr>
              <a:buFont typeface="Arial" panose="020B0604020202020204" pitchFamily="34" charset="0"/>
              <a:buChar char="•"/>
              <a:defRPr/>
            </a:pPr>
            <a:r>
              <a:rPr lang="en-US" sz="1400" b="1" kern="0" dirty="0">
                <a:solidFill>
                  <a:srgbClr val="000000"/>
                </a:solidFill>
                <a:latin typeface="IBM Plex Sans"/>
              </a:rPr>
              <a:t>energy </a:t>
            </a:r>
            <a:r>
              <a:rPr kumimoji="0" lang="en-US" sz="1400" b="1" i="0" u="none" strike="noStrike" kern="0" cap="none" spc="0" normalizeH="0" baseline="0" noProof="0" dirty="0">
                <a:ln>
                  <a:noFill/>
                </a:ln>
                <a:solidFill>
                  <a:srgbClr val="000000"/>
                </a:solidFill>
                <a:effectLst/>
                <a:uLnTx/>
                <a:uFillTx/>
                <a:latin typeface="IBM Plex Sans"/>
                <a:ea typeface="+mn-ea"/>
                <a:cs typeface="+mn-cs"/>
              </a:rPr>
              <a:t>sustainability</a:t>
            </a:r>
            <a:endParaRPr lang="en-US" sz="1400" kern="0" dirty="0">
              <a:solidFill>
                <a:srgbClr val="000000"/>
              </a:solidFill>
              <a:latin typeface="IBM Plex Sans"/>
            </a:endParaRPr>
          </a:p>
          <a:p>
            <a:pPr marL="285750" indent="-285750" defTabSz="685966">
              <a:buClr>
                <a:srgbClr val="000000"/>
              </a:buClr>
              <a:buFont typeface="Arial" panose="020B0604020202020204" pitchFamily="34" charset="0"/>
              <a:buChar char="•"/>
              <a:defRPr/>
            </a:pPr>
            <a:r>
              <a:rPr kumimoji="0" lang="en-US" sz="1400" b="1" i="0" u="none" strike="noStrike" kern="0" cap="none" spc="0" normalizeH="0" baseline="0" noProof="0" dirty="0">
                <a:ln>
                  <a:noFill/>
                </a:ln>
                <a:solidFill>
                  <a:srgbClr val="000000"/>
                </a:solidFill>
                <a:effectLst/>
                <a:uLnTx/>
                <a:uFillTx/>
                <a:latin typeface="IBM Plex Sans"/>
                <a:ea typeface="+mn-ea"/>
                <a:cs typeface="+mn-cs"/>
              </a:rPr>
              <a:t>disaster resiliency</a:t>
            </a:r>
          </a:p>
        </p:txBody>
      </p:sp>
      <p:cxnSp>
        <p:nvCxnSpPr>
          <p:cNvPr id="21" name="Straight Connector 20">
            <a:extLst>
              <a:ext uri="{FF2B5EF4-FFF2-40B4-BE49-F238E27FC236}">
                <a16:creationId xmlns:a16="http://schemas.microsoft.com/office/drawing/2014/main" id="{6032F74F-7995-D348-9752-5DFF7D379975}"/>
              </a:ext>
            </a:extLst>
          </p:cNvPr>
          <p:cNvCxnSpPr>
            <a:cxnSpLocks/>
          </p:cNvCxnSpPr>
          <p:nvPr/>
        </p:nvCxnSpPr>
        <p:spPr bwMode="auto">
          <a:xfrm>
            <a:off x="2607725" y="1978449"/>
            <a:ext cx="0" cy="22240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90B5AF3-2CEC-564D-830A-24C76F4C4EE7}"/>
              </a:ext>
            </a:extLst>
          </p:cNvPr>
          <p:cNvSpPr txBox="1"/>
          <p:nvPr/>
        </p:nvSpPr>
        <p:spPr>
          <a:xfrm>
            <a:off x="5041498" y="2136609"/>
            <a:ext cx="5666402" cy="861774"/>
          </a:xfrm>
          <a:prstGeom prst="rect">
            <a:avLst/>
          </a:prstGeom>
          <a:noFill/>
        </p:spPr>
        <p:txBody>
          <a:bodyPr wrap="square" rtlCol="0">
            <a:spAutoFit/>
          </a:bodyPr>
          <a:lstStyle/>
          <a:p>
            <a:pPr defTabSz="685966">
              <a:lnSpc>
                <a:spcPct val="100000"/>
              </a:lnSpc>
              <a:buClr>
                <a:srgbClr val="000000"/>
              </a:buClr>
            </a:pPr>
            <a:r>
              <a:rPr lang="en-US" sz="1400" kern="0" dirty="0"/>
              <a:t>Join a </a:t>
            </a:r>
            <a:r>
              <a:rPr lang="en-US" sz="1400" b="1" kern="0" dirty="0"/>
              <a:t>movement</a:t>
            </a:r>
            <a:r>
              <a:rPr lang="en-US" sz="1400" kern="0" dirty="0"/>
              <a:t> of:</a:t>
            </a:r>
          </a:p>
          <a:p>
            <a:pPr marL="171450" indent="-171450" defTabSz="685966">
              <a:lnSpc>
                <a:spcPct val="100000"/>
              </a:lnSpc>
              <a:buClr>
                <a:srgbClr val="000000"/>
              </a:buClr>
              <a:buFont typeface="Arial" panose="020B0604020202020204" pitchFamily="34" charset="0"/>
              <a:buChar char="•"/>
            </a:pPr>
            <a:r>
              <a:rPr lang="en-US" sz="1200" b="1" kern="0" dirty="0"/>
              <a:t>210,000+ </a:t>
            </a:r>
            <a:r>
              <a:rPr lang="en-US" sz="1200" kern="0" dirty="0"/>
              <a:t>problem solvers</a:t>
            </a:r>
          </a:p>
          <a:p>
            <a:pPr marL="171450" indent="-171450" defTabSz="685966">
              <a:lnSpc>
                <a:spcPct val="100000"/>
              </a:lnSpc>
              <a:buClr>
                <a:srgbClr val="000000"/>
              </a:buClr>
              <a:buFont typeface="Arial" panose="020B0604020202020204" pitchFamily="34" charset="0"/>
              <a:buChar char="•"/>
            </a:pPr>
            <a:r>
              <a:rPr lang="en-US" sz="1200" b="1" kern="0" dirty="0"/>
              <a:t>165+</a:t>
            </a:r>
            <a:r>
              <a:rPr lang="en-US" sz="1200" kern="0" dirty="0"/>
              <a:t> nations</a:t>
            </a:r>
          </a:p>
          <a:p>
            <a:pPr marL="171450" indent="-171450" defTabSz="685966">
              <a:lnSpc>
                <a:spcPct val="100000"/>
              </a:lnSpc>
              <a:buClr>
                <a:srgbClr val="000000"/>
              </a:buClr>
              <a:buFont typeface="Arial" panose="020B0604020202020204" pitchFamily="34" charset="0"/>
              <a:buChar char="•"/>
            </a:pPr>
            <a:r>
              <a:rPr lang="en-US" sz="1200" b="1" kern="0" dirty="0"/>
              <a:t>8,000+ </a:t>
            </a:r>
            <a:r>
              <a:rPr lang="en-US" sz="1200" kern="0" dirty="0"/>
              <a:t>applications built</a:t>
            </a:r>
          </a:p>
        </p:txBody>
      </p:sp>
      <p:cxnSp>
        <p:nvCxnSpPr>
          <p:cNvPr id="25" name="Straight Connector 24">
            <a:extLst>
              <a:ext uri="{FF2B5EF4-FFF2-40B4-BE49-F238E27FC236}">
                <a16:creationId xmlns:a16="http://schemas.microsoft.com/office/drawing/2014/main" id="{F56F376F-7F7F-274F-905D-E8C0A54C3DB4}"/>
              </a:ext>
            </a:extLst>
          </p:cNvPr>
          <p:cNvCxnSpPr>
            <a:cxnSpLocks/>
          </p:cNvCxnSpPr>
          <p:nvPr/>
        </p:nvCxnSpPr>
        <p:spPr bwMode="auto">
          <a:xfrm>
            <a:off x="5037187" y="1978449"/>
            <a:ext cx="0" cy="22240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78F20B4F-77C4-A044-84F7-6EDD11F2DCBE}"/>
              </a:ext>
            </a:extLst>
          </p:cNvPr>
          <p:cNvSpPr txBox="1"/>
          <p:nvPr/>
        </p:nvSpPr>
        <p:spPr>
          <a:xfrm>
            <a:off x="5037187" y="3018973"/>
            <a:ext cx="6184993" cy="1239378"/>
          </a:xfrm>
          <a:prstGeom prst="rect">
            <a:avLst/>
          </a:prstGeom>
          <a:noFill/>
        </p:spPr>
        <p:txBody>
          <a:bodyPr wrap="square" rtlCol="0">
            <a:spAutoFit/>
          </a:bodyPr>
          <a:lstStyle/>
          <a:p>
            <a:pPr defTabSz="685966">
              <a:lnSpc>
                <a:spcPct val="100000"/>
              </a:lnSpc>
              <a:buClr>
                <a:srgbClr val="000000"/>
              </a:buClr>
            </a:pPr>
            <a:r>
              <a:rPr lang="en-US" sz="1400" kern="0" dirty="0">
                <a:solidFill>
                  <a:srgbClr val="000000"/>
                </a:solidFill>
              </a:rPr>
              <a:t>Have the chance to win: </a:t>
            </a:r>
          </a:p>
          <a:p>
            <a:pPr marL="171450" indent="-171450" defTabSz="685966">
              <a:lnSpc>
                <a:spcPct val="100000"/>
              </a:lnSpc>
              <a:buClr>
                <a:srgbClr val="000000"/>
              </a:buClr>
              <a:buFont typeface="Arial" panose="020B0604020202020204" pitchFamily="34" charset="0"/>
              <a:buChar char="•"/>
            </a:pPr>
            <a:r>
              <a:rPr lang="en-US" sz="1200" b="1" kern="0" dirty="0">
                <a:solidFill>
                  <a:srgbClr val="000000"/>
                </a:solidFill>
              </a:rPr>
              <a:t>$200,000 </a:t>
            </a:r>
            <a:r>
              <a:rPr lang="en-US" sz="1200" kern="0" dirty="0">
                <a:solidFill>
                  <a:srgbClr val="000000"/>
                </a:solidFill>
              </a:rPr>
              <a:t>USD</a:t>
            </a:r>
          </a:p>
          <a:p>
            <a:pPr marL="171450" indent="-171450" defTabSz="685966">
              <a:lnSpc>
                <a:spcPct val="100000"/>
              </a:lnSpc>
              <a:buClr>
                <a:srgbClr val="000000"/>
              </a:buClr>
              <a:buFont typeface="Arial" panose="020B0604020202020204" pitchFamily="34" charset="0"/>
              <a:buChar char="•"/>
            </a:pPr>
            <a:r>
              <a:rPr lang="en-US" sz="1200" dirty="0">
                <a:solidFill>
                  <a:srgbClr val="000000"/>
                </a:solidFill>
                <a:ea typeface="Helvetica Neue"/>
                <a:cs typeface="Helvetica Neue"/>
                <a:sym typeface="Helvetica Neue"/>
              </a:rPr>
              <a:t>Open Source support from </a:t>
            </a:r>
            <a:r>
              <a:rPr lang="en-US" sz="1200" b="1" dirty="0">
                <a:solidFill>
                  <a:srgbClr val="000000"/>
                </a:solidFill>
                <a:ea typeface="Helvetica Neue"/>
                <a:cs typeface="Helvetica Neue"/>
                <a:sym typeface="Helvetica Neue"/>
              </a:rPr>
              <a:t>The Linux Foundation</a:t>
            </a:r>
            <a:endParaRPr lang="en-US" sz="1200" b="1" kern="0" dirty="0">
              <a:solidFill>
                <a:srgbClr val="000000"/>
              </a:solidFill>
              <a:sym typeface="Helvetica Neue"/>
            </a:endParaRPr>
          </a:p>
          <a:p>
            <a:pPr marL="171450" indent="-171450" defTabSz="685966">
              <a:lnSpc>
                <a:spcPct val="100000"/>
              </a:lnSpc>
              <a:buClr>
                <a:srgbClr val="000000"/>
              </a:buClr>
              <a:buFont typeface="Arial" panose="020B0604020202020204" pitchFamily="34" charset="0"/>
              <a:buChar char="•"/>
            </a:pPr>
            <a:r>
              <a:rPr lang="en-US" sz="1200" dirty="0">
                <a:solidFill>
                  <a:srgbClr val="000000"/>
                </a:solidFill>
                <a:ea typeface="Helvetica Neue"/>
                <a:cs typeface="Helvetica Neue"/>
                <a:sym typeface="Helvetica Neue"/>
              </a:rPr>
              <a:t>Meetings with </a:t>
            </a:r>
            <a:r>
              <a:rPr lang="en-US" sz="1200" b="1" dirty="0">
                <a:solidFill>
                  <a:srgbClr val="000000"/>
                </a:solidFill>
                <a:ea typeface="Helvetica Neue"/>
                <a:cs typeface="Helvetica Neue"/>
                <a:sym typeface="Helvetica Neue"/>
              </a:rPr>
              <a:t>mentors</a:t>
            </a:r>
            <a:r>
              <a:rPr lang="en-US" sz="1200" dirty="0">
                <a:solidFill>
                  <a:srgbClr val="000000"/>
                </a:solidFill>
                <a:ea typeface="Helvetica Neue"/>
                <a:cs typeface="Helvetica Neue"/>
                <a:sym typeface="Helvetica Neue"/>
              </a:rPr>
              <a:t> &amp; potential </a:t>
            </a:r>
            <a:r>
              <a:rPr lang="en-US" sz="1200" b="1" dirty="0">
                <a:solidFill>
                  <a:srgbClr val="000000"/>
                </a:solidFill>
                <a:ea typeface="Helvetica Neue"/>
                <a:cs typeface="Helvetica Neue"/>
                <a:sym typeface="Helvetica Neue"/>
              </a:rPr>
              <a:t>investors</a:t>
            </a:r>
          </a:p>
          <a:p>
            <a:pPr marL="171450" indent="-171450" defTabSz="685966">
              <a:lnSpc>
                <a:spcPct val="100000"/>
              </a:lnSpc>
              <a:buClr>
                <a:srgbClr val="000000"/>
              </a:buClr>
              <a:buFont typeface="Arial" panose="020B0604020202020204" pitchFamily="34" charset="0"/>
              <a:buChar char="•"/>
            </a:pPr>
            <a:r>
              <a:rPr lang="en-US" sz="1200" b="1" dirty="0">
                <a:solidFill>
                  <a:srgbClr val="000000"/>
                </a:solidFill>
                <a:ea typeface="Helvetica Neue"/>
                <a:cs typeface="Helvetica Neue"/>
                <a:sym typeface="Helvetica Neue"/>
              </a:rPr>
              <a:t>Implementation </a:t>
            </a:r>
            <a:r>
              <a:rPr lang="en-US" sz="1200" dirty="0">
                <a:solidFill>
                  <a:srgbClr val="000000"/>
                </a:solidFill>
                <a:ea typeface="Helvetica Neue"/>
                <a:cs typeface="Helvetica Neue"/>
                <a:sym typeface="Helvetica Neue"/>
              </a:rPr>
              <a:t>support through </a:t>
            </a:r>
            <a:r>
              <a:rPr lang="en-US" sz="1200" b="1" dirty="0">
                <a:solidFill>
                  <a:srgbClr val="000000"/>
                </a:solidFill>
                <a:ea typeface="Helvetica Neue"/>
                <a:cs typeface="Helvetica Neue"/>
                <a:sym typeface="Helvetica Neue"/>
              </a:rPr>
              <a:t>Code and Response™</a:t>
            </a:r>
            <a:endParaRPr lang="en-US" sz="1200" b="1" kern="0" dirty="0">
              <a:solidFill>
                <a:srgbClr val="000000"/>
              </a:solidFill>
            </a:endParaRP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7" name="Picture 26" descr="A close up of a logo&#10;&#10;Description automatically generated">
            <a:extLst>
              <a:ext uri="{FF2B5EF4-FFF2-40B4-BE49-F238E27FC236}">
                <a16:creationId xmlns:a16="http://schemas.microsoft.com/office/drawing/2014/main" id="{05719671-1F8B-9C4B-8CCD-5013F983A6D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0" y="2446"/>
            <a:ext cx="1537862" cy="1145386"/>
          </a:xfrm>
          <a:prstGeom prst="rect">
            <a:avLst/>
          </a:prstGeom>
        </p:spPr>
      </p:pic>
    </p:spTree>
    <p:extLst>
      <p:ext uri="{BB962C8B-B14F-4D97-AF65-F5344CB8AC3E}">
        <p14:creationId xmlns:p14="http://schemas.microsoft.com/office/powerpoint/2010/main" val="61298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2A7435-98E4-884A-8CF7-C7A8D5975908}"/>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14</a:t>
            </a:fld>
            <a:endParaRPr lang="en-US" dirty="0"/>
          </a:p>
        </p:txBody>
      </p:sp>
      <p:sp>
        <p:nvSpPr>
          <p:cNvPr id="26" name="TextBox 25">
            <a:extLst>
              <a:ext uri="{FF2B5EF4-FFF2-40B4-BE49-F238E27FC236}">
                <a16:creationId xmlns:a16="http://schemas.microsoft.com/office/drawing/2014/main" id="{BF91D9F8-B159-2244-9A99-39BB3D6DD093}"/>
              </a:ext>
            </a:extLst>
          </p:cNvPr>
          <p:cNvSpPr txBox="1"/>
          <p:nvPr/>
        </p:nvSpPr>
        <p:spPr>
          <a:xfrm>
            <a:off x="350664" y="1413326"/>
            <a:ext cx="7986512" cy="2070375"/>
          </a:xfrm>
          <a:prstGeom prst="rect">
            <a:avLst/>
          </a:prstGeom>
          <a:noFill/>
        </p:spPr>
        <p:txBody>
          <a:bodyPr wrap="square" rtlCol="0" anchor="t">
            <a:spAutoFit/>
          </a:bodyPr>
          <a:lstStyle/>
          <a:p>
            <a:r>
              <a:rPr lang="en-US" sz="1800" b="1" dirty="0">
                <a:solidFill>
                  <a:schemeClr val="bg1"/>
                </a:solidFill>
                <a:latin typeface="IBM Plex Mono" panose="020B0509050203000203" pitchFamily="49" charset="77"/>
                <a:cs typeface="IBM Plex Arabic" panose="020B0503050203000203" pitchFamily="34" charset="-78"/>
              </a:rPr>
              <a:t>Call for Code 2019 Winner, </a:t>
            </a:r>
            <a:r>
              <a:rPr lang="en-US" sz="1800" b="1" dirty="0" err="1">
                <a:solidFill>
                  <a:schemeClr val="bg1"/>
                </a:solidFill>
                <a:latin typeface="IBM Plex Mono" panose="020B0509050203000203" pitchFamily="49" charset="77"/>
                <a:cs typeface="IBM Plex Arabic" panose="020B0503050203000203" pitchFamily="34" charset="-78"/>
              </a:rPr>
              <a:t>Prometeo</a:t>
            </a:r>
            <a:endParaRPr lang="en-US" sz="1800" b="1" dirty="0">
              <a:solidFill>
                <a:schemeClr val="bg1"/>
              </a:solidFill>
              <a:latin typeface="IBM Plex Mono" panose="020B0509050203000203" pitchFamily="49" charset="77"/>
              <a:cs typeface="IBM Plex Arabic" panose="020B0503050203000203" pitchFamily="34" charset="-78"/>
            </a:endParaRPr>
          </a:p>
          <a:p>
            <a:r>
              <a:rPr lang="en-US" sz="1400" dirty="0">
                <a:solidFill>
                  <a:schemeClr val="bg1"/>
                </a:solidFill>
                <a:latin typeface="IBM Plex Mono" panose="020B0509050203000203" pitchFamily="49" charset="77"/>
                <a:cs typeface="IBM Plex Arabic"/>
              </a:rPr>
              <a:t>A first of its kind, hardware-software solution equipped with sensors that detect toxicity levels for firefighters battling wildfires in real time, offering a transformative solution to first-responders globally</a:t>
            </a:r>
          </a:p>
          <a:p>
            <a:endParaRPr lang="en-US" sz="1400" dirty="0">
              <a:solidFill>
                <a:schemeClr val="bg1"/>
              </a:solidFill>
              <a:latin typeface="IBM Plex Mono" panose="020B0509050203000203" pitchFamily="49" charset="77"/>
              <a:cs typeface="IBM Plex Arabic" panose="020B0503050203000203" pitchFamily="34" charset="-78"/>
            </a:endParaRPr>
          </a:p>
          <a:p>
            <a:r>
              <a:rPr lang="en-US" sz="1400" b="1" dirty="0">
                <a:solidFill>
                  <a:schemeClr val="bg1"/>
                </a:solidFill>
                <a:latin typeface="IBM Plex Mono" panose="020B0509050203000203" pitchFamily="49" charset="77"/>
                <a:cs typeface="IBM Plex Arabic" panose="020B0503050203000203" pitchFamily="34" charset="-78"/>
              </a:rPr>
              <a:t>Technology</a:t>
            </a:r>
            <a:r>
              <a:rPr lang="en-US" sz="1400" dirty="0">
                <a:solidFill>
                  <a:schemeClr val="bg1"/>
                </a:solidFill>
                <a:latin typeface="IBM Plex Mono" panose="020B0509050203000203" pitchFamily="49" charset="77"/>
                <a:cs typeface="IBM Plex Arabic" panose="020B0503050203000203" pitchFamily="34" charset="-78"/>
              </a:rPr>
              <a:t>: IBM Cloud IoT Platform, IBM Cloud services, </a:t>
            </a:r>
            <a:r>
              <a:rPr lang="en-US" sz="1400" dirty="0" err="1">
                <a:solidFill>
                  <a:schemeClr val="bg1"/>
                </a:solidFill>
                <a:latin typeface="IBM Plex Mono" panose="020B0509050203000203" pitchFamily="49" charset="77"/>
                <a:cs typeface="IBM Plex Arabic" panose="020B0503050203000203" pitchFamily="34" charset="-78"/>
              </a:rPr>
              <a:t>Cloudant</a:t>
            </a:r>
            <a:r>
              <a:rPr lang="en-US" sz="1400" dirty="0">
                <a:solidFill>
                  <a:schemeClr val="bg1"/>
                </a:solidFill>
                <a:latin typeface="IBM Plex Mono" panose="020B0509050203000203" pitchFamily="49" charset="77"/>
                <a:cs typeface="IBM Plex Arabic" panose="020B0503050203000203" pitchFamily="34" charset="-78"/>
              </a:rPr>
              <a:t> database</a:t>
            </a:r>
          </a:p>
          <a:p>
            <a:endParaRPr lang="en-US" sz="1400" dirty="0">
              <a:solidFill>
                <a:schemeClr val="bg1"/>
              </a:solidFill>
              <a:latin typeface="IBM Plex Mono" panose="020B0509050203000203" pitchFamily="49" charset="77"/>
              <a:cs typeface="IBM Plex Arabic" panose="020B0503050203000203" pitchFamily="34" charset="-78"/>
            </a:endParaRPr>
          </a:p>
          <a:p>
            <a:r>
              <a:rPr lang="en-US" sz="1400" dirty="0">
                <a:solidFill>
                  <a:schemeClr val="bg1"/>
                </a:solidFill>
                <a:latin typeface="IBM Plex Mono" panose="020B0509050203000203" pitchFamily="49" charset="77"/>
                <a:cs typeface="IBM Plex Arabic" panose="020B0503050203000203" pitchFamily="34" charset="-78"/>
              </a:rPr>
              <a:t>https://</a:t>
            </a:r>
            <a:r>
              <a:rPr lang="en-US" sz="1400" dirty="0" err="1">
                <a:solidFill>
                  <a:schemeClr val="bg1"/>
                </a:solidFill>
                <a:latin typeface="IBM Plex Mono" panose="020B0509050203000203" pitchFamily="49" charset="77"/>
                <a:cs typeface="IBM Plex Arabic" panose="020B0503050203000203" pitchFamily="34" charset="-78"/>
              </a:rPr>
              <a:t>www.youtube.com</a:t>
            </a:r>
            <a:r>
              <a:rPr lang="en-US" sz="1400" dirty="0">
                <a:solidFill>
                  <a:schemeClr val="bg1"/>
                </a:solidFill>
                <a:latin typeface="IBM Plex Mono" panose="020B0509050203000203" pitchFamily="49" charset="77"/>
                <a:cs typeface="IBM Plex Arabic" panose="020B0503050203000203" pitchFamily="34" charset="-78"/>
              </a:rPr>
              <a:t>/</a:t>
            </a:r>
            <a:r>
              <a:rPr lang="en-US" sz="1400" dirty="0" err="1">
                <a:solidFill>
                  <a:schemeClr val="bg1"/>
                </a:solidFill>
                <a:latin typeface="IBM Plex Mono" panose="020B0509050203000203" pitchFamily="49" charset="77"/>
                <a:cs typeface="IBM Plex Arabic" panose="020B0503050203000203" pitchFamily="34" charset="-78"/>
              </a:rPr>
              <a:t>watch?v</a:t>
            </a:r>
            <a:r>
              <a:rPr lang="en-US" sz="1400" dirty="0">
                <a:solidFill>
                  <a:schemeClr val="bg1"/>
                </a:solidFill>
                <a:latin typeface="IBM Plex Mono" panose="020B0509050203000203" pitchFamily="49" charset="77"/>
                <a:cs typeface="IBM Plex Arabic" panose="020B0503050203000203" pitchFamily="34" charset="-78"/>
              </a:rPr>
              <a:t>=iPI9NJkXLuA</a:t>
            </a:r>
          </a:p>
          <a:p>
            <a:pPr algn="l">
              <a:lnSpc>
                <a:spcPts val="1600"/>
              </a:lnSpc>
              <a:spcAft>
                <a:spcPts val="600"/>
              </a:spcAft>
            </a:pPr>
            <a:endParaRPr lang="en-US" sz="1200" dirty="0">
              <a:solidFill>
                <a:schemeClr val="tx1"/>
              </a:solidFill>
              <a:latin typeface="IBM Plex Mono" panose="020B0509050203000203" pitchFamily="49" charset="77"/>
              <a:ea typeface="IBM Plex Sans" charset="0"/>
              <a:cs typeface="IBM Plex Sans" charset="0"/>
            </a:endParaRPr>
          </a:p>
        </p:txBody>
      </p:sp>
      <p:sp>
        <p:nvSpPr>
          <p:cNvPr id="8" name="TextBox 7">
            <a:extLst>
              <a:ext uri="{FF2B5EF4-FFF2-40B4-BE49-F238E27FC236}">
                <a16:creationId xmlns:a16="http://schemas.microsoft.com/office/drawing/2014/main" id="{E2BAA0E8-FFE2-0C44-B167-B873670016F8}"/>
              </a:ext>
            </a:extLst>
          </p:cNvPr>
          <p:cNvSpPr txBox="1"/>
          <p:nvPr/>
        </p:nvSpPr>
        <p:spPr>
          <a:xfrm>
            <a:off x="256535" y="432964"/>
            <a:ext cx="8411242" cy="324320"/>
          </a:xfrm>
          <a:prstGeom prst="rect">
            <a:avLst/>
          </a:prstGeom>
          <a:noFill/>
        </p:spPr>
        <p:txBody>
          <a:bodyPr wrap="square" rtlCol="0">
            <a:spAutoFit/>
          </a:bodyPr>
          <a:lstStyle/>
          <a:p>
            <a:pPr algn="l">
              <a:lnSpc>
                <a:spcPts val="1600"/>
              </a:lnSpc>
              <a:spcAft>
                <a:spcPts val="600"/>
              </a:spcAft>
            </a:pPr>
            <a:r>
              <a:rPr lang="en-US" sz="2400" dirty="0">
                <a:solidFill>
                  <a:schemeClr val="bg1"/>
                </a:solidFill>
                <a:latin typeface="IBM Plex Mono" panose="020B0509050203000203" pitchFamily="49" charset="77"/>
                <a:ea typeface="IBM Plex Sans" charset="0"/>
                <a:cs typeface="IBM Plex Sans" charset="0"/>
              </a:rPr>
              <a:t>Previous Call for Code winners</a:t>
            </a:r>
          </a:p>
        </p:txBody>
      </p:sp>
    </p:spTree>
    <p:extLst>
      <p:ext uri="{BB962C8B-B14F-4D97-AF65-F5344CB8AC3E}">
        <p14:creationId xmlns:p14="http://schemas.microsoft.com/office/powerpoint/2010/main" val="272848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2A7435-98E4-884A-8CF7-C7A8D5975908}"/>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15</a:t>
            </a:fld>
            <a:endParaRPr lang="en-US" dirty="0"/>
          </a:p>
        </p:txBody>
      </p:sp>
      <p:sp>
        <p:nvSpPr>
          <p:cNvPr id="27" name="Rectangle 26">
            <a:extLst>
              <a:ext uri="{FF2B5EF4-FFF2-40B4-BE49-F238E27FC236}">
                <a16:creationId xmlns:a16="http://schemas.microsoft.com/office/drawing/2014/main" id="{64392B5A-3D17-644F-96DD-664C5A13A698}"/>
              </a:ext>
            </a:extLst>
          </p:cNvPr>
          <p:cNvSpPr/>
          <p:nvPr/>
        </p:nvSpPr>
        <p:spPr>
          <a:xfrm>
            <a:off x="301443" y="1326042"/>
            <a:ext cx="8321425" cy="1877437"/>
          </a:xfrm>
          <a:prstGeom prst="rect">
            <a:avLst/>
          </a:prstGeom>
        </p:spPr>
        <p:txBody>
          <a:bodyPr wrap="square">
            <a:spAutoFit/>
          </a:bodyPr>
          <a:lstStyle/>
          <a:p>
            <a:r>
              <a:rPr lang="en-US" sz="1800" b="1" dirty="0">
                <a:solidFill>
                  <a:schemeClr val="bg1"/>
                </a:solidFill>
                <a:latin typeface="IBM Plex Mono" panose="020B0509050203000203" pitchFamily="49" charset="77"/>
                <a:cs typeface="IBM Plex Arabic" panose="020B0503050203000203" pitchFamily="34" charset="-78"/>
              </a:rPr>
              <a:t>Call for Code 2018 Winner, Project Owl</a:t>
            </a:r>
          </a:p>
          <a:p>
            <a:r>
              <a:rPr lang="en-US" sz="1400" dirty="0">
                <a:solidFill>
                  <a:schemeClr val="bg1"/>
                </a:solidFill>
                <a:latin typeface="IBM Plex Mono" panose="020B0509050203000203" pitchFamily="49" charset="77"/>
              </a:rPr>
              <a:t>A groundbreaking hardware-software solution that automatically constructs a mesh network via  small Wi-Fi units allowing for sustained communications in peak times of need</a:t>
            </a:r>
          </a:p>
          <a:p>
            <a:endParaRPr lang="en-US" sz="1400" b="1" dirty="0">
              <a:solidFill>
                <a:schemeClr val="bg1"/>
              </a:solidFill>
              <a:latin typeface="IBM Plex Mono" panose="020B0509050203000203" pitchFamily="49" charset="77"/>
            </a:endParaRPr>
          </a:p>
          <a:p>
            <a:r>
              <a:rPr lang="en-US" sz="1400" b="1" dirty="0">
                <a:solidFill>
                  <a:schemeClr val="bg1"/>
                </a:solidFill>
                <a:latin typeface="IBM Plex Mono" panose="020B0509050203000203" pitchFamily="49" charset="77"/>
              </a:rPr>
              <a:t>Technology: </a:t>
            </a:r>
            <a:r>
              <a:rPr lang="en-US" sz="1400" dirty="0">
                <a:solidFill>
                  <a:schemeClr val="bg1"/>
                </a:solidFill>
                <a:latin typeface="IBM Plex Mono" panose="020B0509050203000203" pitchFamily="49" charset="77"/>
              </a:rPr>
              <a:t>IBM Watson Studio, IBM Cloud IoT Platform</a:t>
            </a:r>
          </a:p>
          <a:p>
            <a:endParaRPr lang="en-US" sz="1400" dirty="0">
              <a:solidFill>
                <a:schemeClr val="bg1"/>
              </a:solidFill>
              <a:latin typeface="IBM Plex Mono" panose="020B0509050203000203" pitchFamily="49" charset="77"/>
            </a:endParaRPr>
          </a:p>
          <a:p>
            <a:r>
              <a:rPr lang="en-US" sz="1400" dirty="0">
                <a:solidFill>
                  <a:schemeClr val="bg1"/>
                </a:solidFill>
                <a:latin typeface="IBM Plex Mono" panose="020B0509050203000203" pitchFamily="49" charset="77"/>
              </a:rPr>
              <a:t>https://</a:t>
            </a:r>
            <a:r>
              <a:rPr lang="en-US" sz="1400" dirty="0" err="1">
                <a:solidFill>
                  <a:schemeClr val="bg1"/>
                </a:solidFill>
                <a:latin typeface="IBM Plex Mono" panose="020B0509050203000203" pitchFamily="49" charset="77"/>
              </a:rPr>
              <a:t>www.youtube.com</a:t>
            </a:r>
            <a:r>
              <a:rPr lang="en-US" sz="1400" dirty="0">
                <a:solidFill>
                  <a:schemeClr val="bg1"/>
                </a:solidFill>
                <a:latin typeface="IBM Plex Mono" panose="020B0509050203000203" pitchFamily="49" charset="77"/>
              </a:rPr>
              <a:t>/</a:t>
            </a:r>
            <a:r>
              <a:rPr lang="en-US" sz="1400" dirty="0" err="1">
                <a:solidFill>
                  <a:schemeClr val="bg1"/>
                </a:solidFill>
                <a:latin typeface="IBM Plex Mono" panose="020B0509050203000203" pitchFamily="49" charset="77"/>
              </a:rPr>
              <a:t>watch?v</a:t>
            </a:r>
            <a:r>
              <a:rPr lang="en-US" sz="1400" dirty="0">
                <a:solidFill>
                  <a:schemeClr val="bg1"/>
                </a:solidFill>
                <a:latin typeface="IBM Plex Mono" panose="020B0509050203000203" pitchFamily="49" charset="77"/>
              </a:rPr>
              <a:t>=lc4amiOIy9A</a:t>
            </a:r>
          </a:p>
        </p:txBody>
      </p:sp>
      <p:sp>
        <p:nvSpPr>
          <p:cNvPr id="8" name="TextBox 7">
            <a:extLst>
              <a:ext uri="{FF2B5EF4-FFF2-40B4-BE49-F238E27FC236}">
                <a16:creationId xmlns:a16="http://schemas.microsoft.com/office/drawing/2014/main" id="{E2BAA0E8-FFE2-0C44-B167-B873670016F8}"/>
              </a:ext>
            </a:extLst>
          </p:cNvPr>
          <p:cNvSpPr txBox="1"/>
          <p:nvPr/>
        </p:nvSpPr>
        <p:spPr>
          <a:xfrm>
            <a:off x="256535" y="432964"/>
            <a:ext cx="8411242" cy="324320"/>
          </a:xfrm>
          <a:prstGeom prst="rect">
            <a:avLst/>
          </a:prstGeom>
          <a:noFill/>
        </p:spPr>
        <p:txBody>
          <a:bodyPr wrap="square" rtlCol="0">
            <a:spAutoFit/>
          </a:bodyPr>
          <a:lstStyle/>
          <a:p>
            <a:pPr algn="l">
              <a:lnSpc>
                <a:spcPts val="1600"/>
              </a:lnSpc>
              <a:spcAft>
                <a:spcPts val="600"/>
              </a:spcAft>
            </a:pPr>
            <a:r>
              <a:rPr lang="en-US" sz="2400" dirty="0">
                <a:solidFill>
                  <a:schemeClr val="bg1"/>
                </a:solidFill>
                <a:latin typeface="IBM Plex Mono" panose="020B0509050203000203" pitchFamily="49" charset="77"/>
                <a:ea typeface="IBM Plex Sans" charset="0"/>
                <a:cs typeface="IBM Plex Sans" charset="0"/>
              </a:rPr>
              <a:t>Previous Call for Code winners</a:t>
            </a:r>
          </a:p>
        </p:txBody>
      </p:sp>
    </p:spTree>
    <p:extLst>
      <p:ext uri="{BB962C8B-B14F-4D97-AF65-F5344CB8AC3E}">
        <p14:creationId xmlns:p14="http://schemas.microsoft.com/office/powerpoint/2010/main" val="1025925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C2380D7-3E5E-764F-873B-B9D9879806D9}"/>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AC330BDD-F57C-D44B-B081-C87E80F8ADD3}"/>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5" name="Picture 4" descr="A close up of a logo&#10;&#10;Description automatically generated">
            <a:extLst>
              <a:ext uri="{FF2B5EF4-FFF2-40B4-BE49-F238E27FC236}">
                <a16:creationId xmlns:a16="http://schemas.microsoft.com/office/drawing/2014/main" id="{B1778598-6FA8-3E49-8F26-39CC02398E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187" y="105648"/>
            <a:ext cx="1278610" cy="952298"/>
          </a:xfrm>
          <a:prstGeom prst="rect">
            <a:avLst/>
          </a:prstGeom>
        </p:spPr>
      </p:pic>
      <p:sp>
        <p:nvSpPr>
          <p:cNvPr id="10" name="Rectangle 9">
            <a:extLst>
              <a:ext uri="{FF2B5EF4-FFF2-40B4-BE49-F238E27FC236}">
                <a16:creationId xmlns:a16="http://schemas.microsoft.com/office/drawing/2014/main" id="{09B9E591-30AA-F342-A1BA-0AB9497D825C}"/>
              </a:ext>
            </a:extLst>
          </p:cNvPr>
          <p:cNvSpPr/>
          <p:nvPr/>
        </p:nvSpPr>
        <p:spPr>
          <a:xfrm>
            <a:off x="5356586" y="4227603"/>
            <a:ext cx="332142" cy="307777"/>
          </a:xfrm>
          <a:prstGeom prst="rect">
            <a:avLst/>
          </a:prstGeom>
        </p:spPr>
        <p:txBody>
          <a:bodyPr wrap="none">
            <a:spAutoFit/>
          </a:bodyPr>
          <a:lstStyle/>
          <a:p>
            <a:r>
              <a:rPr lang="en-US" sz="1400" kern="0" dirty="0">
                <a:solidFill>
                  <a:srgbClr val="000000"/>
                </a:solidFill>
              </a:rPr>
              <a:t>↓</a:t>
            </a:r>
            <a:endParaRPr lang="en-US" dirty="0"/>
          </a:p>
        </p:txBody>
      </p:sp>
      <p:sp>
        <p:nvSpPr>
          <p:cNvPr id="16" name="TextBox 15">
            <a:extLst>
              <a:ext uri="{FF2B5EF4-FFF2-40B4-BE49-F238E27FC236}">
                <a16:creationId xmlns:a16="http://schemas.microsoft.com/office/drawing/2014/main" id="{4D8142E3-BE24-654A-9E0E-00EA6C359295}"/>
              </a:ext>
            </a:extLst>
          </p:cNvPr>
          <p:cNvSpPr txBox="1"/>
          <p:nvPr/>
        </p:nvSpPr>
        <p:spPr>
          <a:xfrm>
            <a:off x="4120143" y="12527"/>
            <a:ext cx="5023857" cy="3528669"/>
          </a:xfrm>
          <a:prstGeom prst="rect">
            <a:avLst/>
          </a:prstGeom>
          <a:solidFill>
            <a:schemeClr val="accent6"/>
          </a:solidFill>
        </p:spPr>
        <p:txBody>
          <a:bodyPr wrap="square" rtlCol="0" anchor="t">
            <a:noAutofit/>
          </a:bodyPr>
          <a:lstStyle/>
          <a:p>
            <a:pPr defTabSz="685966">
              <a:buClr>
                <a:srgbClr val="000000"/>
              </a:buClr>
            </a:pPr>
            <a:r>
              <a:rPr lang="en-US" sz="1400" b="1" i="1" kern="0" dirty="0">
                <a:latin typeface="IBM Plex Sans" panose="020B0503050203000203" pitchFamily="34" charset="0"/>
              </a:rPr>
              <a:t>Build solutions that fight back.</a:t>
            </a:r>
          </a:p>
          <a:p>
            <a:pPr defTabSz="685966">
              <a:lnSpc>
                <a:spcPct val="100000"/>
              </a:lnSpc>
              <a:buClr>
                <a:srgbClr val="000000"/>
              </a:buClr>
            </a:pPr>
            <a:endParaRPr lang="en-US" sz="1000" kern="0" dirty="0"/>
          </a:p>
          <a:p>
            <a:pPr defTabSz="685966">
              <a:lnSpc>
                <a:spcPct val="100000"/>
              </a:lnSpc>
              <a:buClr>
                <a:srgbClr val="000000"/>
              </a:buClr>
            </a:pPr>
            <a:r>
              <a:rPr lang="en-US" sz="1000" kern="0" dirty="0"/>
              <a:t>Join a </a:t>
            </a:r>
            <a:r>
              <a:rPr lang="en-US" sz="1000" b="1" kern="0" dirty="0"/>
              <a:t>movement</a:t>
            </a:r>
            <a:r>
              <a:rPr lang="en-US" sz="1000" kern="0" dirty="0"/>
              <a:t> of:</a:t>
            </a:r>
          </a:p>
          <a:p>
            <a:pPr marL="628650" lvl="2" indent="-285750" defTabSz="685966">
              <a:lnSpc>
                <a:spcPct val="100000"/>
              </a:lnSpc>
              <a:buClr>
                <a:srgbClr val="000000"/>
              </a:buClr>
              <a:buFont typeface="Arial" panose="020B0604020202020204" pitchFamily="34" charset="0"/>
              <a:buChar char="•"/>
            </a:pPr>
            <a:r>
              <a:rPr lang="en-US" sz="1000" b="1" kern="0" dirty="0"/>
              <a:t>210,000 </a:t>
            </a:r>
            <a:r>
              <a:rPr lang="en-US" sz="1000" kern="0" dirty="0"/>
              <a:t>developers, data scientists &amp; problem solvers</a:t>
            </a:r>
          </a:p>
          <a:p>
            <a:pPr marL="628650" lvl="2" indent="-285750" defTabSz="685966">
              <a:lnSpc>
                <a:spcPct val="100000"/>
              </a:lnSpc>
              <a:buClr>
                <a:srgbClr val="000000"/>
              </a:buClr>
              <a:buFont typeface="Arial" panose="020B0604020202020204" pitchFamily="34" charset="0"/>
              <a:buChar char="•"/>
            </a:pPr>
            <a:r>
              <a:rPr lang="en-US" sz="1000" b="1" kern="0" dirty="0"/>
              <a:t>165+</a:t>
            </a:r>
            <a:r>
              <a:rPr lang="en-US" sz="1000" kern="0" dirty="0"/>
              <a:t> nations</a:t>
            </a:r>
          </a:p>
          <a:p>
            <a:pPr marL="628650" lvl="2" indent="-285750" defTabSz="685966">
              <a:lnSpc>
                <a:spcPct val="100000"/>
              </a:lnSpc>
              <a:buClr>
                <a:srgbClr val="000000"/>
              </a:buClr>
              <a:buFont typeface="Arial" panose="020B0604020202020204" pitchFamily="34" charset="0"/>
              <a:buChar char="•"/>
            </a:pPr>
            <a:r>
              <a:rPr lang="en-US" sz="1000" b="1" kern="0" dirty="0"/>
              <a:t>8,000+ </a:t>
            </a:r>
            <a:r>
              <a:rPr lang="en-US" sz="1000" kern="0" dirty="0"/>
              <a:t>applications built in the prior 2 years</a:t>
            </a:r>
          </a:p>
          <a:p>
            <a:pPr marL="628650" lvl="2" indent="-285750" defTabSz="685966">
              <a:lnSpc>
                <a:spcPct val="100000"/>
              </a:lnSpc>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seize &amp; reduce the impacts of the COVID-19 pandemic by addressing</a:t>
            </a:r>
            <a:r>
              <a:rPr lang="en-US" sz="1000" kern="0" dirty="0"/>
              <a:t>:</a:t>
            </a:r>
          </a:p>
          <a:p>
            <a:pPr marL="628650" lvl="1" indent="-285750" defTabSz="685966">
              <a:buClr>
                <a:srgbClr val="000000"/>
              </a:buClr>
              <a:buFont typeface="Arial" panose="020B0604020202020204" pitchFamily="34" charset="0"/>
              <a:buChar char="•"/>
            </a:pPr>
            <a:r>
              <a:rPr lang="en-US" sz="1000" b="1" kern="0" dirty="0"/>
              <a:t>Crisis Communication</a:t>
            </a:r>
          </a:p>
          <a:p>
            <a:pPr marL="628650" lvl="1" indent="-285750" defTabSz="685966">
              <a:buClr>
                <a:srgbClr val="000000"/>
              </a:buClr>
              <a:buFont typeface="Arial" panose="020B0604020202020204" pitchFamily="34" charset="0"/>
              <a:buChar char="•"/>
            </a:pPr>
            <a:r>
              <a:rPr lang="en-US" sz="1000" b="1" kern="0" dirty="0"/>
              <a:t>Remote Education</a:t>
            </a:r>
          </a:p>
          <a:p>
            <a:pPr marL="628650" lvl="1" indent="-285750" defTabSz="685966">
              <a:buClr>
                <a:srgbClr val="000000"/>
              </a:buClr>
              <a:buFont typeface="Arial" panose="020B0604020202020204" pitchFamily="34" charset="0"/>
              <a:buChar char="•"/>
            </a:pPr>
            <a:r>
              <a:rPr lang="en-US" sz="1000" b="1" kern="0" dirty="0"/>
              <a:t>Community Cooperation</a:t>
            </a:r>
          </a:p>
          <a:p>
            <a:pPr marL="628650" lvl="1" indent="-285750" defTabSz="685966">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halt &amp; reverse climate change by </a:t>
            </a:r>
            <a:r>
              <a:rPr lang="en-US" sz="1000" kern="0" dirty="0"/>
              <a:t>addressing:</a:t>
            </a:r>
          </a:p>
          <a:p>
            <a:pPr marL="628650" lvl="1" indent="-285750" defTabSz="685966">
              <a:buClr>
                <a:srgbClr val="000000"/>
              </a:buClr>
              <a:buFont typeface="Arial" panose="020B0604020202020204" pitchFamily="34" charset="0"/>
              <a:buChar char="•"/>
            </a:pPr>
            <a:r>
              <a:rPr lang="en-US" sz="1000" b="1" kern="0" dirty="0"/>
              <a:t>Water sustainability</a:t>
            </a:r>
          </a:p>
          <a:p>
            <a:pPr marL="628650" lvl="1" indent="-285750" defTabSz="685966">
              <a:buClr>
                <a:srgbClr val="000000"/>
              </a:buClr>
              <a:buFont typeface="Arial" panose="020B0604020202020204" pitchFamily="34" charset="0"/>
              <a:buChar char="•"/>
            </a:pPr>
            <a:r>
              <a:rPr lang="en-US" sz="1000" b="1" kern="0" dirty="0"/>
              <a:t>Energy sustainability</a:t>
            </a:r>
          </a:p>
          <a:p>
            <a:pPr marL="628741" lvl="1" indent="-285750" defTabSz="685966">
              <a:buClr>
                <a:srgbClr val="000000"/>
              </a:buClr>
              <a:buFont typeface="Arial" panose="020B0604020202020204" pitchFamily="34" charset="0"/>
              <a:buChar char="•"/>
            </a:pPr>
            <a:r>
              <a:rPr lang="en-US" sz="1000" b="1" kern="0" dirty="0"/>
              <a:t>Disaster resiliency</a:t>
            </a:r>
          </a:p>
          <a:p>
            <a:pPr marL="628741" lvl="1" indent="-285750" defTabSz="685966">
              <a:buClr>
                <a:srgbClr val="000000"/>
              </a:buClr>
              <a:buFont typeface="Arial" panose="020B0604020202020204" pitchFamily="34" charset="0"/>
              <a:buChar char="•"/>
            </a:pPr>
            <a:endParaRPr lang="en-US" sz="1000" b="1" kern="0" dirty="0"/>
          </a:p>
          <a:p>
            <a:pPr defTabSz="685966">
              <a:lnSpc>
                <a:spcPct val="100000"/>
              </a:lnSpc>
              <a:buClr>
                <a:srgbClr val="000000"/>
              </a:buClr>
            </a:pPr>
            <a:r>
              <a:rPr lang="en-US" sz="1000" kern="0" dirty="0">
                <a:solidFill>
                  <a:srgbClr val="000000"/>
                </a:solidFill>
              </a:rPr>
              <a:t>Have the chance to be </a:t>
            </a:r>
            <a:r>
              <a:rPr lang="en-US" sz="1000" b="1" kern="0" dirty="0">
                <a:solidFill>
                  <a:srgbClr val="000000"/>
                </a:solidFill>
              </a:rPr>
              <a:t>awarded: </a:t>
            </a:r>
          </a:p>
          <a:p>
            <a:pPr marL="800100" lvl="2" indent="-285750" defTabSz="685966">
              <a:lnSpc>
                <a:spcPct val="100000"/>
              </a:lnSpc>
              <a:buClr>
                <a:srgbClr val="000000"/>
              </a:buClr>
              <a:buFont typeface="Arial" panose="020B0604020202020204" pitchFamily="34" charset="0"/>
              <a:buChar char="•"/>
            </a:pPr>
            <a:r>
              <a:rPr lang="en-US" sz="1000" b="1" kern="0" dirty="0">
                <a:solidFill>
                  <a:srgbClr val="000000"/>
                </a:solidFill>
              </a:rPr>
              <a:t>$200,000 </a:t>
            </a:r>
            <a:r>
              <a:rPr lang="en-US" sz="1000" kern="0" dirty="0">
                <a:solidFill>
                  <a:srgbClr val="000000"/>
                </a:solidFill>
              </a:rPr>
              <a:t>USD</a:t>
            </a: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Open Source support from </a:t>
            </a:r>
            <a:r>
              <a:rPr lang="en-US" sz="1000" b="1" dirty="0">
                <a:solidFill>
                  <a:srgbClr val="000000"/>
                </a:solidFill>
                <a:ea typeface="Helvetica Neue"/>
                <a:cs typeface="Helvetica Neue"/>
                <a:sym typeface="Helvetica Neue"/>
              </a:rPr>
              <a:t>The Linux Foundation</a:t>
            </a:r>
            <a:endParaRPr lang="en-US" sz="1000" b="1" kern="0" dirty="0">
              <a:solidFill>
                <a:srgbClr val="000000"/>
              </a:solidFill>
            </a:endParaRP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Meetings with </a:t>
            </a:r>
            <a:r>
              <a:rPr lang="en-US" sz="1000" b="1" dirty="0">
                <a:solidFill>
                  <a:srgbClr val="000000"/>
                </a:solidFill>
                <a:ea typeface="Helvetica Neue"/>
                <a:cs typeface="Helvetica Neue"/>
                <a:sym typeface="Helvetica Neue"/>
              </a:rPr>
              <a:t>mentors</a:t>
            </a:r>
            <a:r>
              <a:rPr lang="en-US" sz="1000" dirty="0">
                <a:solidFill>
                  <a:srgbClr val="000000"/>
                </a:solidFill>
                <a:ea typeface="Helvetica Neue"/>
                <a:cs typeface="Helvetica Neue"/>
                <a:sym typeface="Helvetica Neue"/>
              </a:rPr>
              <a:t> &amp; potential </a:t>
            </a:r>
            <a:r>
              <a:rPr lang="en-US" sz="1000" b="1" dirty="0">
                <a:solidFill>
                  <a:srgbClr val="000000"/>
                </a:solidFill>
                <a:ea typeface="Helvetica Neue"/>
                <a:cs typeface="Helvetica Neue"/>
                <a:sym typeface="Helvetica Neue"/>
              </a:rPr>
              <a:t>investors</a:t>
            </a:r>
          </a:p>
          <a:p>
            <a:pPr marL="800100" lvl="2" indent="-285750" defTabSz="685966">
              <a:lnSpc>
                <a:spcPct val="100000"/>
              </a:lnSpc>
              <a:buClr>
                <a:srgbClr val="000000"/>
              </a:buClr>
              <a:buFont typeface="Arial" panose="020B0604020202020204" pitchFamily="34" charset="0"/>
              <a:buChar char="•"/>
            </a:pPr>
            <a:r>
              <a:rPr lang="en-US" sz="1000" b="1" dirty="0">
                <a:solidFill>
                  <a:srgbClr val="000000"/>
                </a:solidFill>
                <a:ea typeface="Helvetica Neue"/>
                <a:cs typeface="Helvetica Neue"/>
                <a:sym typeface="Helvetica Neue"/>
              </a:rPr>
              <a:t>Solution implementation </a:t>
            </a:r>
            <a:r>
              <a:rPr lang="en-US" sz="1000" dirty="0">
                <a:solidFill>
                  <a:srgbClr val="000000"/>
                </a:solidFill>
                <a:ea typeface="Helvetica Neue"/>
                <a:cs typeface="Helvetica Neue"/>
                <a:sym typeface="Helvetica Neue"/>
              </a:rPr>
              <a:t>support through </a:t>
            </a:r>
            <a:r>
              <a:rPr lang="en-US" sz="1000" b="1" dirty="0">
                <a:solidFill>
                  <a:srgbClr val="000000"/>
                </a:solidFill>
                <a:ea typeface="Helvetica Neue"/>
                <a:cs typeface="Helvetica Neue"/>
                <a:sym typeface="Helvetica Neue"/>
              </a:rPr>
              <a:t>Code and Response™</a:t>
            </a:r>
          </a:p>
          <a:p>
            <a:pPr marL="171358" lvl="1" defTabSz="685966">
              <a:buClr>
                <a:srgbClr val="000000"/>
              </a:buClr>
            </a:pPr>
            <a:endParaRPr lang="en-US" sz="800" b="1" kern="0" dirty="0">
              <a:solidFill>
                <a:srgbClr val="000000"/>
              </a:solidFill>
              <a:ea typeface="Helvetica Neue"/>
              <a:cs typeface="Helvetica Neue"/>
              <a:sym typeface="Helvetica Neue"/>
            </a:endParaRPr>
          </a:p>
          <a:p>
            <a:pPr marL="514350" lvl="2" defTabSz="685966">
              <a:lnSpc>
                <a:spcPct val="100000"/>
              </a:lnSpc>
              <a:buClr>
                <a:srgbClr val="000000"/>
              </a:buCl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ndParaRPr>
          </a:p>
          <a:p>
            <a:pPr marL="628650" lvl="2" indent="-285750" defTabSz="685966">
              <a:lnSpc>
                <a:spcPct val="100000"/>
              </a:lnSpc>
              <a:buClr>
                <a:srgbClr val="000000"/>
              </a:buClr>
              <a:buFont typeface="Arial" panose="020B0604020202020204" pitchFamily="34" charset="0"/>
              <a:buChar char="•"/>
            </a:pPr>
            <a:endParaRPr lang="en-US" sz="800" kern="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13" name="Rectangle 12">
            <a:extLst>
              <a:ext uri="{FF2B5EF4-FFF2-40B4-BE49-F238E27FC236}">
                <a16:creationId xmlns:a16="http://schemas.microsoft.com/office/drawing/2014/main" id="{657F02F7-44DA-B04C-AFE6-8ACFC88BDEAC}"/>
              </a:ext>
            </a:extLst>
          </p:cNvPr>
          <p:cNvSpPr/>
          <p:nvPr/>
        </p:nvSpPr>
        <p:spPr>
          <a:xfrm>
            <a:off x="132187" y="1090281"/>
            <a:ext cx="3993301" cy="2985433"/>
          </a:xfrm>
          <a:prstGeom prst="rect">
            <a:avLst/>
          </a:prstGeom>
        </p:spPr>
        <p:txBody>
          <a:bodyPr wrap="square" anchor="t">
            <a:spAutoFit/>
          </a:bodyPr>
          <a:lstStyle/>
          <a:p>
            <a:pPr>
              <a:defRPr/>
            </a:pPr>
            <a:r>
              <a:rPr lang="en-US" sz="1200" dirty="0"/>
              <a:t>Register for the challenge and start building</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Important links :</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Accept the challenge</a:t>
            </a:r>
            <a:r>
              <a:rPr lang="en-US" sz="1200" dirty="0">
                <a:latin typeface="IBM Plex Sans" panose="020B0503050203000203" pitchFamily="34" charset="77"/>
              </a:rPr>
              <a:t>: </a:t>
            </a:r>
            <a:r>
              <a:rPr lang="en-US" sz="1200" dirty="0">
                <a:latin typeface="IBM Plex Sans" panose="020B0503050203000203" pitchFamily="34" charset="77"/>
                <a:hlinkClick r:id="rId4"/>
              </a:rPr>
              <a:t>https://developer.ibm.com/callforcode/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Covid-19 Starter Kits/timelines</a:t>
            </a:r>
            <a:r>
              <a:rPr lang="en-US" sz="1200" dirty="0">
                <a:latin typeface="IBM Plex Sans" panose="020B0503050203000203" pitchFamily="34" charset="77"/>
              </a:rPr>
              <a:t> :</a:t>
            </a:r>
          </a:p>
          <a:p>
            <a:pPr>
              <a:defRPr/>
            </a:pPr>
            <a:r>
              <a:rPr lang="en-US" sz="1200" dirty="0">
                <a:latin typeface="IBM Plex Sans" panose="020B0503050203000203" pitchFamily="34" charset="77"/>
                <a:hlinkClick r:id="rId5"/>
              </a:rPr>
              <a:t>https://developer.ibm.com/callforcode/getstarted/covid-19/</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Climate Change Starter Kits/timelines </a:t>
            </a:r>
            <a:r>
              <a:rPr lang="en-US" sz="1200" dirty="0">
                <a:latin typeface="IBM Plex Sans" panose="020B0503050203000203" pitchFamily="34" charset="77"/>
              </a:rPr>
              <a:t>:</a:t>
            </a:r>
          </a:p>
          <a:p>
            <a:pPr>
              <a:defRPr/>
            </a:pPr>
            <a:r>
              <a:rPr lang="en-US" sz="1200" dirty="0">
                <a:latin typeface="IBM Plex Sans" panose="020B0503050203000203" pitchFamily="34" charset="77"/>
                <a:hlinkClick r:id="rId6"/>
              </a:rPr>
              <a:t>https://developer.ibm.com/callforcode/getstarted/climate-change/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br>
              <a:rPr lang="en-US" sz="1200" dirty="0">
                <a:latin typeface="IBM Plex Sans" panose="020B0503050203000203" pitchFamily="34" charset="77"/>
              </a:rPr>
            </a:br>
            <a:endParaRPr lang="en-US" sz="1200" dirty="0">
              <a:latin typeface="IBM Plex Sans" panose="020B0503050203000203" pitchFamily="34" charset="77"/>
            </a:endParaRPr>
          </a:p>
        </p:txBody>
      </p:sp>
      <p:pic>
        <p:nvPicPr>
          <p:cNvPr id="9" name="Picture 10" descr="A picture containing drawing&#10;&#10;Description generated with very high confidence">
            <a:extLst>
              <a:ext uri="{FF2B5EF4-FFF2-40B4-BE49-F238E27FC236}">
                <a16:creationId xmlns:a16="http://schemas.microsoft.com/office/drawing/2014/main" id="{7B90F60A-889F-4314-A553-495E9387C69E}"/>
              </a:ext>
            </a:extLst>
          </p:cNvPr>
          <p:cNvPicPr>
            <a:picLocks noChangeAspect="1"/>
          </p:cNvPicPr>
          <p:nvPr/>
        </p:nvPicPr>
        <p:blipFill>
          <a:blip r:embed="rId7"/>
          <a:stretch>
            <a:fillRect/>
          </a:stretch>
        </p:blipFill>
        <p:spPr>
          <a:xfrm>
            <a:off x="0" y="3691666"/>
            <a:ext cx="4736254" cy="519038"/>
          </a:xfrm>
          <a:prstGeom prst="rect">
            <a:avLst/>
          </a:prstGeom>
        </p:spPr>
      </p:pic>
      <p:pic>
        <p:nvPicPr>
          <p:cNvPr id="12" name="Picture 11" descr="A close up of a sign&#10;&#10;Description automatically generated">
            <a:extLst>
              <a:ext uri="{FF2B5EF4-FFF2-40B4-BE49-F238E27FC236}">
                <a16:creationId xmlns:a16="http://schemas.microsoft.com/office/drawing/2014/main" id="{A99F25BC-E968-4D46-AE2A-5E8820238ED3}"/>
              </a:ext>
            </a:extLst>
          </p:cNvPr>
          <p:cNvPicPr>
            <a:picLocks noChangeAspect="1"/>
          </p:cNvPicPr>
          <p:nvPr/>
        </p:nvPicPr>
        <p:blipFill>
          <a:blip r:embed="rId8"/>
          <a:stretch>
            <a:fillRect/>
          </a:stretch>
        </p:blipFill>
        <p:spPr>
          <a:xfrm>
            <a:off x="0" y="4361174"/>
            <a:ext cx="5023857" cy="782326"/>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55089746-D6CE-3246-9150-F0CAC5994FC8}"/>
              </a:ext>
            </a:extLst>
          </p:cNvPr>
          <p:cNvPicPr>
            <a:picLocks noChangeAspect="1"/>
          </p:cNvPicPr>
          <p:nvPr/>
        </p:nvPicPr>
        <p:blipFill>
          <a:blip r:embed="rId9"/>
          <a:stretch>
            <a:fillRect/>
          </a:stretch>
        </p:blipFill>
        <p:spPr>
          <a:xfrm>
            <a:off x="5022850" y="3592603"/>
            <a:ext cx="4127500" cy="1270000"/>
          </a:xfrm>
          <a:prstGeom prst="rect">
            <a:avLst/>
          </a:prstGeom>
        </p:spPr>
      </p:pic>
    </p:spTree>
    <p:extLst>
      <p:ext uri="{BB962C8B-B14F-4D97-AF65-F5344CB8AC3E}">
        <p14:creationId xmlns:p14="http://schemas.microsoft.com/office/powerpoint/2010/main" val="191354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F7AAAA-FAFA-DE4B-B522-5C81A0B5D5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6207" y="4133437"/>
            <a:ext cx="1902018" cy="951009"/>
          </a:xfrm>
          <a:prstGeom prst="rect">
            <a:avLst/>
          </a:prstGeom>
        </p:spPr>
      </p:pic>
      <p:sp>
        <p:nvSpPr>
          <p:cNvPr id="11" name="Text Placeholder 6">
            <a:extLst>
              <a:ext uri="{FF2B5EF4-FFF2-40B4-BE49-F238E27FC236}">
                <a16:creationId xmlns:a16="http://schemas.microsoft.com/office/drawing/2014/main" id="{18596C46-13CF-1246-835A-F34B461AA3C7}"/>
              </a:ext>
            </a:extLst>
          </p:cNvPr>
          <p:cNvSpPr txBox="1">
            <a:spLocks/>
          </p:cNvSpPr>
          <p:nvPr/>
        </p:nvSpPr>
        <p:spPr>
          <a:xfrm>
            <a:off x="1915199" y="101245"/>
            <a:ext cx="6743411" cy="1534875"/>
          </a:xfrm>
          <a:prstGeom prst="rect">
            <a:avLst/>
          </a:prstGeom>
        </p:spPr>
        <p:txBody>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66">
              <a:lnSpc>
                <a:spcPct val="100000"/>
              </a:lnSpc>
              <a:buClr>
                <a:srgbClr val="000000"/>
              </a:buClr>
            </a:pPr>
            <a:r>
              <a:rPr lang="en-US" sz="2000" kern="0" dirty="0">
                <a:latin typeface="IBM Plex Mono" panose="020B0509050203000203" pitchFamily="49" charset="77"/>
              </a:rPr>
              <a:t>Common Guidelines(both tracks), Next Steps and our resources ..</a:t>
            </a:r>
          </a:p>
          <a:p>
            <a:pPr marL="285750" indent="-285750" defTabSz="685966">
              <a:lnSpc>
                <a:spcPct val="100000"/>
              </a:lnSpc>
              <a:buClr>
                <a:srgbClr val="000000"/>
              </a:buClr>
              <a:buFont typeface="Arial" panose="020B0604020202020204" pitchFamily="34" charset="0"/>
              <a:buChar char="•"/>
            </a:pPr>
            <a:r>
              <a:rPr lang="en-US" kern="0" dirty="0">
                <a:latin typeface="IBM Plex Mono" panose="020B0509050203000203" pitchFamily="49" charset="77"/>
              </a:rPr>
              <a:t>We should leverage the available resources well to create our build &amp; deployable solutions to </a:t>
            </a:r>
            <a:r>
              <a:rPr lang="en-US" b="1" kern="0" dirty="0">
                <a:latin typeface="IBM Plex Mono" panose="020B0509050203000203" pitchFamily="49" charset="77"/>
              </a:rPr>
              <a:t>help seize &amp; reduce </a:t>
            </a:r>
            <a:r>
              <a:rPr lang="en-US" kern="0" dirty="0">
                <a:latin typeface="IBM Plex Mono" panose="020B0509050203000203" pitchFamily="49" charset="77"/>
              </a:rPr>
              <a:t>the impact of </a:t>
            </a:r>
            <a:r>
              <a:rPr lang="en-US" b="1" kern="0" dirty="0">
                <a:latin typeface="IBM Plex Mono" panose="020B0509050203000203" pitchFamily="49" charset="77"/>
              </a:rPr>
              <a:t>COVID-19 </a:t>
            </a:r>
            <a:r>
              <a:rPr lang="en-US" kern="0" dirty="0">
                <a:latin typeface="IBM Plex Mono" panose="020B0509050203000203" pitchFamily="49" charset="77"/>
              </a:rPr>
              <a:t>and </a:t>
            </a:r>
            <a:r>
              <a:rPr lang="en-US" b="1" kern="0" dirty="0">
                <a:latin typeface="IBM Plex Mono" panose="020B0509050203000203" pitchFamily="49" charset="77"/>
              </a:rPr>
              <a:t>Climate Change.</a:t>
            </a:r>
          </a:p>
        </p:txBody>
      </p:sp>
      <p:sp>
        <p:nvSpPr>
          <p:cNvPr id="23" name="TextBox 22">
            <a:extLst>
              <a:ext uri="{FF2B5EF4-FFF2-40B4-BE49-F238E27FC236}">
                <a16:creationId xmlns:a16="http://schemas.microsoft.com/office/drawing/2014/main" id="{211E299A-2AF0-8440-BA47-B24A8B29FBFC}"/>
              </a:ext>
            </a:extLst>
          </p:cNvPr>
          <p:cNvSpPr txBox="1"/>
          <p:nvPr/>
        </p:nvSpPr>
        <p:spPr>
          <a:xfrm>
            <a:off x="72595" y="3940509"/>
            <a:ext cx="2476975" cy="969496"/>
          </a:xfrm>
          <a:prstGeom prst="rect">
            <a:avLst/>
          </a:prstGeom>
          <a:noFill/>
        </p:spPr>
        <p:txBody>
          <a:bodyPr wrap="square" rtlCol="0" anchor="t">
            <a:spAutoFit/>
          </a:bodyPr>
          <a:lstStyle/>
          <a:p>
            <a:pPr defTabSz="685966">
              <a:buClr>
                <a:srgbClr val="000000"/>
              </a:buClr>
              <a:defRPr/>
            </a:pPr>
            <a:r>
              <a:rPr lang="en-US" sz="1100" kern="0" dirty="0">
                <a:solidFill>
                  <a:srgbClr val="000000"/>
                </a:solidFill>
                <a:latin typeface="IBM Plex Sans"/>
                <a:hlinkClick r:id="rId4"/>
              </a:rPr>
              <a:t>COVID-19 pandemic</a:t>
            </a:r>
            <a:r>
              <a:rPr lang="en-US" sz="1100" kern="0" dirty="0">
                <a:solidFill>
                  <a:srgbClr val="000000"/>
                </a:solidFill>
                <a:latin typeface="IBM Plex Sans"/>
              </a:rPr>
              <a:t>, with a focus on:</a:t>
            </a: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a:p>
            <a:pPr marL="285750" indent="-2857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hlinkClick r:id="rId5"/>
              </a:rPr>
              <a:t>crisis communication </a:t>
            </a: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a:p>
            <a:pPr marL="285750" indent="-285750" defTabSz="685966">
              <a:buClr>
                <a:srgbClr val="000000"/>
              </a:buClr>
              <a:buFont typeface="Arial" panose="020B0604020202020204" pitchFamily="34" charset="0"/>
              <a:buChar char="•"/>
              <a:defRPr/>
            </a:pPr>
            <a:r>
              <a:rPr lang="en-US" sz="1100" kern="0" dirty="0">
                <a:solidFill>
                  <a:srgbClr val="000000"/>
                </a:solidFill>
                <a:latin typeface="IBM Plex Sans"/>
                <a:hlinkClick r:id="rId6"/>
              </a:rPr>
              <a:t>remote education</a:t>
            </a:r>
            <a:r>
              <a:rPr kumimoji="0" lang="en-US" sz="1100" i="0" u="none" strike="noStrike" kern="0" cap="none" spc="0" normalizeH="0" baseline="0" noProof="0" dirty="0">
                <a:ln>
                  <a:noFill/>
                </a:ln>
                <a:solidFill>
                  <a:srgbClr val="000000"/>
                </a:solidFill>
                <a:effectLst/>
                <a:uLnTx/>
                <a:uFillTx/>
                <a:latin typeface="IBM Plex Sans"/>
                <a:ea typeface="+mn-ea"/>
                <a:cs typeface="+mn-cs"/>
              </a:rPr>
              <a:t> </a:t>
            </a:r>
          </a:p>
          <a:p>
            <a:pPr marL="285750" indent="-2857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hlinkClick r:id="rId7"/>
              </a:rPr>
              <a:t>community cooperation</a:t>
            </a: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p:txBody>
      </p:sp>
      <p:sp>
        <p:nvSpPr>
          <p:cNvPr id="17" name="TextBox 16">
            <a:extLst>
              <a:ext uri="{FF2B5EF4-FFF2-40B4-BE49-F238E27FC236}">
                <a16:creationId xmlns:a16="http://schemas.microsoft.com/office/drawing/2014/main" id="{43E02884-0B71-B541-8EB6-DC75E3BAE0E3}"/>
              </a:ext>
            </a:extLst>
          </p:cNvPr>
          <p:cNvSpPr txBox="1"/>
          <p:nvPr/>
        </p:nvSpPr>
        <p:spPr>
          <a:xfrm>
            <a:off x="80224" y="2092430"/>
            <a:ext cx="2650013" cy="1785104"/>
          </a:xfrm>
          <a:prstGeom prst="rect">
            <a:avLst/>
          </a:prstGeom>
          <a:noFill/>
        </p:spPr>
        <p:txBody>
          <a:bodyPr wrap="square" rtlCol="0" anchor="t">
            <a:spAutoFit/>
          </a:bodyPr>
          <a:lstStyle/>
          <a:p>
            <a:pPr defTabSz="685966">
              <a:buClr>
                <a:srgbClr val="000000"/>
              </a:buClr>
              <a:defRPr/>
            </a:pPr>
            <a:r>
              <a:rPr lang="en-US" sz="1100" kern="0" dirty="0">
                <a:solidFill>
                  <a:srgbClr val="000000"/>
                </a:solidFill>
                <a:latin typeface="IBM Plex Sans"/>
              </a:rPr>
              <a:t>Learn. Create. Share </a:t>
            </a:r>
          </a:p>
          <a:p>
            <a:pPr defTabSz="685966">
              <a:buClr>
                <a:srgbClr val="000000"/>
              </a:buClr>
              <a:defRPr/>
            </a:pPr>
            <a:endParaRPr kumimoji="0" lang="en-US" sz="1100" b="0" i="0" u="none" strike="noStrike" kern="0" cap="none" spc="0" normalizeH="0" baseline="0" noProof="0" dirty="0">
              <a:ln>
                <a:noFill/>
              </a:ln>
              <a:solidFill>
                <a:srgbClr val="000000"/>
              </a:solidFill>
              <a:effectLst/>
              <a:uLnTx/>
              <a:uFillTx/>
              <a:latin typeface="IBM Plex Sans"/>
            </a:endParaRPr>
          </a:p>
          <a:p>
            <a:pPr defTabSz="685966">
              <a:buClr>
                <a:srgbClr val="000000"/>
              </a:buClr>
              <a:defRPr/>
            </a:pPr>
            <a:r>
              <a:rPr lang="en-US" sz="1100" kern="0" dirty="0">
                <a:solidFill>
                  <a:srgbClr val="000000"/>
                </a:solidFill>
                <a:latin typeface="IBM Plex Sans"/>
                <a:hlinkClick r:id="rId8"/>
              </a:rPr>
              <a:t>IBM Developer</a:t>
            </a:r>
            <a:r>
              <a:rPr lang="en-US" sz="1100" kern="0" dirty="0">
                <a:solidFill>
                  <a:srgbClr val="000000"/>
                </a:solidFill>
                <a:latin typeface="IBM Plex Sans"/>
              </a:rPr>
              <a:t> consists of </a:t>
            </a:r>
            <a:r>
              <a:rPr lang="en-US" sz="1100" i="1" kern="0" dirty="0">
                <a:solidFill>
                  <a:srgbClr val="000000"/>
                </a:solidFill>
                <a:latin typeface="IBM Plex Sans"/>
              </a:rPr>
              <a:t>code patterns, open source code, tutorials, tech talks, resources, learning series</a:t>
            </a:r>
            <a:r>
              <a:rPr lang="en-US" sz="1100" kern="0" dirty="0">
                <a:solidFill>
                  <a:srgbClr val="000000"/>
                </a:solidFill>
                <a:latin typeface="IBM Plex Sans"/>
              </a:rPr>
              <a:t> to accelerate.</a:t>
            </a:r>
            <a:br>
              <a:rPr lang="en-US" sz="1100" kern="0" dirty="0">
                <a:solidFill>
                  <a:srgbClr val="000000"/>
                </a:solidFill>
                <a:latin typeface="IBM Plex Sans"/>
              </a:rPr>
            </a:br>
            <a:r>
              <a:rPr lang="en-US" sz="1100" kern="0" dirty="0">
                <a:solidFill>
                  <a:srgbClr val="000000"/>
                </a:solidFill>
                <a:latin typeface="IBM Plex Sans"/>
                <a:hlinkClick r:id="rId9"/>
              </a:rPr>
              <a:t>C</a:t>
            </a:r>
            <a:r>
              <a:rPr kumimoji="0" lang="en-US" sz="1100" i="0" u="none" strike="noStrike" kern="0" cap="none" spc="0" normalizeH="0" baseline="0" noProof="0" dirty="0" err="1">
                <a:ln>
                  <a:noFill/>
                </a:ln>
                <a:solidFill>
                  <a:srgbClr val="000000"/>
                </a:solidFill>
                <a:effectLst/>
                <a:uLnTx/>
                <a:uFillTx/>
                <a:latin typeface="IBM Plex Sans"/>
                <a:hlinkClick r:id="rId9"/>
              </a:rPr>
              <a:t>limate</a:t>
            </a:r>
            <a:r>
              <a:rPr kumimoji="0" lang="en-US" sz="1100" i="0" u="none" strike="noStrike" kern="0" cap="none" spc="0" normalizeH="0" baseline="0" noProof="0" dirty="0">
                <a:ln>
                  <a:noFill/>
                </a:ln>
                <a:solidFill>
                  <a:srgbClr val="000000"/>
                </a:solidFill>
                <a:effectLst/>
                <a:uLnTx/>
                <a:uFillTx/>
                <a:latin typeface="IBM Plex Sans"/>
                <a:hlinkClick r:id="rId9"/>
              </a:rPr>
              <a:t> </a:t>
            </a:r>
            <a:r>
              <a:rPr lang="en-US" sz="1100" kern="0" dirty="0">
                <a:solidFill>
                  <a:srgbClr val="000000"/>
                </a:solidFill>
                <a:latin typeface="IBM Plex Sans"/>
                <a:hlinkClick r:id="rId9"/>
              </a:rPr>
              <a:t>C</a:t>
            </a:r>
            <a:r>
              <a:rPr kumimoji="0" lang="en-US" sz="1100" i="0" u="none" strike="noStrike" kern="0" cap="none" spc="0" normalizeH="0" baseline="0" noProof="0" dirty="0" err="1">
                <a:ln>
                  <a:noFill/>
                </a:ln>
                <a:solidFill>
                  <a:srgbClr val="000000"/>
                </a:solidFill>
                <a:effectLst/>
                <a:uLnTx/>
                <a:uFillTx/>
                <a:latin typeface="IBM Plex Sans"/>
                <a:hlinkClick r:id="rId9"/>
              </a:rPr>
              <a:t>hange</a:t>
            </a:r>
            <a:r>
              <a:rPr kumimoji="0" lang="en-US" sz="1100" i="0" u="none" strike="noStrike" kern="0" cap="none" spc="0" normalizeH="0" baseline="0" noProof="0" dirty="0">
                <a:ln>
                  <a:noFill/>
                </a:ln>
                <a:solidFill>
                  <a:srgbClr val="000000"/>
                </a:solidFill>
                <a:effectLst/>
                <a:uLnTx/>
                <a:uFillTx/>
                <a:latin typeface="IBM Plex Sans"/>
              </a:rPr>
              <a:t>, with a focus on: </a:t>
            </a:r>
          </a:p>
          <a:p>
            <a:pPr marL="285750" indent="-285750" defTabSz="685966">
              <a:buClr>
                <a:srgbClr val="000000"/>
              </a:buClr>
              <a:buFont typeface="Arial" panose="020B0604020202020204" pitchFamily="34" charset="0"/>
              <a:buChar char="•"/>
              <a:defRPr/>
            </a:pPr>
            <a:r>
              <a:rPr lang="en-US" sz="1100" kern="0" dirty="0">
                <a:solidFill>
                  <a:srgbClr val="000000"/>
                </a:solidFill>
                <a:latin typeface="IBM Plex Sans"/>
                <a:hlinkClick r:id="rId10"/>
              </a:rPr>
              <a:t>water </a:t>
            </a:r>
            <a:r>
              <a:rPr kumimoji="0" lang="en-US" sz="1100" i="0" u="none" strike="noStrike" kern="0" cap="none" spc="0" normalizeH="0" baseline="0" noProof="0" dirty="0">
                <a:ln>
                  <a:noFill/>
                </a:ln>
                <a:solidFill>
                  <a:srgbClr val="000000"/>
                </a:solidFill>
                <a:effectLst/>
                <a:uLnTx/>
                <a:uFillTx/>
                <a:latin typeface="IBM Plex Sans"/>
                <a:hlinkClick r:id="rId10"/>
              </a:rPr>
              <a:t>sustainability</a:t>
            </a:r>
            <a:endParaRPr lang="en-US" sz="1100" kern="0" dirty="0">
              <a:solidFill>
                <a:srgbClr val="000000"/>
              </a:solidFill>
              <a:latin typeface="IBM Plex Sans"/>
            </a:endParaRPr>
          </a:p>
          <a:p>
            <a:pPr marL="285750" indent="-285750" defTabSz="685966">
              <a:buClr>
                <a:srgbClr val="000000"/>
              </a:buClr>
              <a:buFont typeface="Arial" panose="020B0604020202020204" pitchFamily="34" charset="0"/>
              <a:buChar char="•"/>
              <a:defRPr/>
            </a:pPr>
            <a:r>
              <a:rPr lang="en-US" sz="1100" kern="0" dirty="0">
                <a:solidFill>
                  <a:srgbClr val="000000"/>
                </a:solidFill>
                <a:latin typeface="IBM Plex Sans"/>
                <a:hlinkClick r:id="rId11"/>
              </a:rPr>
              <a:t>energy </a:t>
            </a:r>
            <a:r>
              <a:rPr kumimoji="0" lang="en-US" sz="1100" i="0" u="none" strike="noStrike" kern="0" cap="none" spc="0" normalizeH="0" baseline="0" noProof="0" dirty="0">
                <a:ln>
                  <a:noFill/>
                </a:ln>
                <a:solidFill>
                  <a:srgbClr val="000000"/>
                </a:solidFill>
                <a:effectLst/>
                <a:uLnTx/>
                <a:uFillTx/>
                <a:latin typeface="IBM Plex Sans"/>
                <a:hlinkClick r:id="rId11"/>
              </a:rPr>
              <a:t>sustainability</a:t>
            </a:r>
            <a:endParaRPr lang="en-US" sz="1100" kern="0" dirty="0">
              <a:solidFill>
                <a:srgbClr val="000000"/>
              </a:solidFill>
              <a:latin typeface="IBM Plex Sans"/>
            </a:endParaRPr>
          </a:p>
          <a:p>
            <a:pPr marL="285750" indent="-2857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hlinkClick r:id="rId12"/>
              </a:rPr>
              <a:t>disaster resiliency</a:t>
            </a:r>
            <a:endParaRPr kumimoji="0" lang="en-US" sz="1100" i="0" u="none" strike="noStrike" kern="0" cap="none" spc="0" normalizeH="0" baseline="0" noProof="0" dirty="0">
              <a:ln>
                <a:noFill/>
              </a:ln>
              <a:solidFill>
                <a:srgbClr val="000000"/>
              </a:solidFill>
              <a:effectLst/>
              <a:uLnTx/>
              <a:uFillTx/>
              <a:latin typeface="IBM Plex Sans"/>
            </a:endParaRPr>
          </a:p>
        </p:txBody>
      </p:sp>
      <p:cxnSp>
        <p:nvCxnSpPr>
          <p:cNvPr id="21" name="Straight Connector 20">
            <a:extLst>
              <a:ext uri="{FF2B5EF4-FFF2-40B4-BE49-F238E27FC236}">
                <a16:creationId xmlns:a16="http://schemas.microsoft.com/office/drawing/2014/main" id="{6032F74F-7995-D348-9752-5DFF7D379975}"/>
              </a:ext>
            </a:extLst>
          </p:cNvPr>
          <p:cNvCxnSpPr>
            <a:cxnSpLocks/>
          </p:cNvCxnSpPr>
          <p:nvPr/>
        </p:nvCxnSpPr>
        <p:spPr bwMode="auto">
          <a:xfrm>
            <a:off x="2583449" y="2010817"/>
            <a:ext cx="0" cy="277157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A90B5AF3-2CEC-564D-830A-24C76F4C4EE7}"/>
              </a:ext>
            </a:extLst>
          </p:cNvPr>
          <p:cNvSpPr txBox="1"/>
          <p:nvPr/>
        </p:nvSpPr>
        <p:spPr>
          <a:xfrm>
            <a:off x="5465435" y="2292132"/>
            <a:ext cx="2617123" cy="1446550"/>
          </a:xfrm>
          <a:prstGeom prst="rect">
            <a:avLst/>
          </a:prstGeom>
          <a:noFill/>
        </p:spPr>
        <p:txBody>
          <a:bodyPr wrap="square" rtlCol="0">
            <a:spAutoFit/>
          </a:bodyPr>
          <a:lstStyle/>
          <a:p>
            <a:pPr marL="285750" indent="-285750" defTabSz="685966">
              <a:lnSpc>
                <a:spcPct val="100000"/>
              </a:lnSpc>
              <a:buClr>
                <a:srgbClr val="000000"/>
              </a:buClr>
              <a:buFont typeface="Arial" panose="020B0604020202020204" pitchFamily="34" charset="0"/>
              <a:buChar char="•"/>
            </a:pPr>
            <a:r>
              <a:rPr lang="en-US" sz="1100" kern="0" dirty="0"/>
              <a:t>Dedicated slack workspace to communicate with one another &amp; collaborate with IBM Mentors. </a:t>
            </a:r>
            <a:r>
              <a:rPr lang="en-US" sz="1100" kern="0" dirty="0">
                <a:hlinkClick r:id="rId13"/>
              </a:rPr>
              <a:t>https://callforcode.org/slack</a:t>
            </a:r>
            <a:br>
              <a:rPr lang="en-US" sz="1100" kern="0" dirty="0"/>
            </a:br>
            <a:endParaRPr lang="en-US" sz="1100" kern="0" dirty="0"/>
          </a:p>
          <a:p>
            <a:pPr marL="285750" indent="-285750" defTabSz="685966">
              <a:lnSpc>
                <a:spcPct val="100000"/>
              </a:lnSpc>
              <a:buClr>
                <a:srgbClr val="000000"/>
              </a:buClr>
              <a:buFont typeface="Arial" panose="020B0604020202020204" pitchFamily="34" charset="0"/>
              <a:buChar char="•"/>
            </a:pPr>
            <a:r>
              <a:rPr lang="en-US" sz="1100" kern="0" dirty="0"/>
              <a:t>Mentoring &amp; guidance throughout from </a:t>
            </a:r>
            <a:r>
              <a:rPr lang="en-US" sz="1100" kern="0" dirty="0" err="1"/>
              <a:t>IBMers</a:t>
            </a:r>
            <a:r>
              <a:rPr lang="en-US" sz="1100" kern="0" dirty="0"/>
              <a:t> from across technology domains.</a:t>
            </a:r>
          </a:p>
        </p:txBody>
      </p:sp>
      <p:cxnSp>
        <p:nvCxnSpPr>
          <p:cNvPr id="25" name="Straight Connector 24">
            <a:extLst>
              <a:ext uri="{FF2B5EF4-FFF2-40B4-BE49-F238E27FC236}">
                <a16:creationId xmlns:a16="http://schemas.microsoft.com/office/drawing/2014/main" id="{F56F376F-7F7F-274F-905D-E8C0A54C3DB4}"/>
              </a:ext>
            </a:extLst>
          </p:cNvPr>
          <p:cNvCxnSpPr>
            <a:cxnSpLocks/>
          </p:cNvCxnSpPr>
          <p:nvPr/>
        </p:nvCxnSpPr>
        <p:spPr bwMode="auto">
          <a:xfrm>
            <a:off x="5271855" y="1978449"/>
            <a:ext cx="0" cy="22240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7" name="Picture 26" descr="A close up of a logo&#10;&#10;Description automatically generated">
            <a:extLst>
              <a:ext uri="{FF2B5EF4-FFF2-40B4-BE49-F238E27FC236}">
                <a16:creationId xmlns:a16="http://schemas.microsoft.com/office/drawing/2014/main" id="{05719671-1F8B-9C4B-8CCD-5013F983A6D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37443" y="123290"/>
            <a:ext cx="1430075" cy="1065107"/>
          </a:xfrm>
          <a:prstGeom prst="rect">
            <a:avLst/>
          </a:prstGeom>
        </p:spPr>
      </p:pic>
      <p:pic>
        <p:nvPicPr>
          <p:cNvPr id="2" name="Picture 1">
            <a:extLst>
              <a:ext uri="{FF2B5EF4-FFF2-40B4-BE49-F238E27FC236}">
                <a16:creationId xmlns:a16="http://schemas.microsoft.com/office/drawing/2014/main" id="{F3E2E985-777C-4445-AC98-A8FA8A24C825}"/>
              </a:ext>
            </a:extLst>
          </p:cNvPr>
          <p:cNvPicPr>
            <a:picLocks noChangeAspect="1"/>
          </p:cNvPicPr>
          <p:nvPr/>
        </p:nvPicPr>
        <p:blipFill>
          <a:blip r:embed="rId15"/>
          <a:stretch>
            <a:fillRect/>
          </a:stretch>
        </p:blipFill>
        <p:spPr>
          <a:xfrm>
            <a:off x="153618" y="1451399"/>
            <a:ext cx="1220667" cy="610334"/>
          </a:xfrm>
          <a:prstGeom prst="rect">
            <a:avLst/>
          </a:prstGeom>
        </p:spPr>
      </p:pic>
      <p:pic>
        <p:nvPicPr>
          <p:cNvPr id="12" name="Picture 11">
            <a:extLst>
              <a:ext uri="{FF2B5EF4-FFF2-40B4-BE49-F238E27FC236}">
                <a16:creationId xmlns:a16="http://schemas.microsoft.com/office/drawing/2014/main" id="{A49EE8F1-54CA-C74F-8AB9-283C2BED84B1}"/>
              </a:ext>
            </a:extLst>
          </p:cNvPr>
          <p:cNvPicPr>
            <a:picLocks noChangeAspect="1"/>
          </p:cNvPicPr>
          <p:nvPr/>
        </p:nvPicPr>
        <p:blipFill>
          <a:blip r:embed="rId16"/>
          <a:stretch>
            <a:fillRect/>
          </a:stretch>
        </p:blipFill>
        <p:spPr>
          <a:xfrm>
            <a:off x="2624818" y="1596907"/>
            <a:ext cx="1220668" cy="594641"/>
          </a:xfrm>
          <a:prstGeom prst="rect">
            <a:avLst/>
          </a:prstGeom>
        </p:spPr>
      </p:pic>
      <p:sp>
        <p:nvSpPr>
          <p:cNvPr id="28" name="TextBox 27">
            <a:extLst>
              <a:ext uri="{FF2B5EF4-FFF2-40B4-BE49-F238E27FC236}">
                <a16:creationId xmlns:a16="http://schemas.microsoft.com/office/drawing/2014/main" id="{9175A4F1-6CFC-B848-8137-2F7B58E03CF6}"/>
              </a:ext>
            </a:extLst>
          </p:cNvPr>
          <p:cNvSpPr txBox="1"/>
          <p:nvPr/>
        </p:nvSpPr>
        <p:spPr>
          <a:xfrm>
            <a:off x="2825804" y="2091651"/>
            <a:ext cx="2265072" cy="2800767"/>
          </a:xfrm>
          <a:prstGeom prst="rect">
            <a:avLst/>
          </a:prstGeom>
          <a:noFill/>
        </p:spPr>
        <p:txBody>
          <a:bodyPr wrap="square" rtlCol="0" anchor="t">
            <a:spAutoFit/>
          </a:bodyPr>
          <a:lstStyle/>
          <a:p>
            <a:pPr defTabSz="685966">
              <a:buClr>
                <a:srgbClr val="000000"/>
              </a:buClr>
              <a:defRPr/>
            </a:pPr>
            <a:r>
              <a:rPr lang="en-US" sz="1100" b="1" kern="0" dirty="0">
                <a:solidFill>
                  <a:srgbClr val="000000"/>
                </a:solidFill>
                <a:latin typeface="IBM Plex Sans"/>
              </a:rPr>
              <a:t>IBM Cloud Platform </a:t>
            </a:r>
          </a:p>
          <a:p>
            <a:pPr defTabSz="685966">
              <a:buClr>
                <a:srgbClr val="000000"/>
              </a:buClr>
              <a:defRPr/>
            </a:pPr>
            <a:endParaRPr kumimoji="0" lang="en-US" sz="1100" b="0" i="0" u="none" strike="noStrike" kern="0" cap="none" spc="0" normalizeH="0" baseline="0" noProof="0" dirty="0">
              <a:ln>
                <a:noFill/>
              </a:ln>
              <a:solidFill>
                <a:srgbClr val="000000"/>
              </a:solidFill>
              <a:effectLst/>
              <a:uLnTx/>
              <a:uFillTx/>
              <a:latin typeface="IBM Plex Sans"/>
              <a:ea typeface="+mn-ea"/>
              <a:cs typeface="+mn-cs"/>
            </a:endParaRPr>
          </a:p>
          <a:p>
            <a:pPr defTabSz="685966">
              <a:buClr>
                <a:srgbClr val="000000"/>
              </a:buClr>
              <a:defRPr/>
            </a:pPr>
            <a:r>
              <a:rPr lang="en-US" sz="1100" kern="0" dirty="0">
                <a:solidFill>
                  <a:srgbClr val="000000"/>
                </a:solidFill>
                <a:latin typeface="IBM Plex Sans"/>
              </a:rPr>
              <a:t>Availability of 190+ unique services to help quickly start building your deployable solution.</a:t>
            </a:r>
            <a:br>
              <a:rPr lang="en-US" sz="1100" kern="0" dirty="0">
                <a:solidFill>
                  <a:srgbClr val="000000"/>
                </a:solidFill>
                <a:latin typeface="IBM Plex Sans"/>
              </a:rPr>
            </a:br>
            <a:r>
              <a:rPr lang="en-US" sz="1100" kern="0" dirty="0">
                <a:solidFill>
                  <a:srgbClr val="000000"/>
                </a:solidFill>
                <a:latin typeface="IBM Plex Sans"/>
                <a:hlinkClick r:id="rId17"/>
              </a:rPr>
              <a:t>Register Here</a:t>
            </a:r>
            <a:r>
              <a:rPr lang="en-US" sz="1100" kern="0" dirty="0">
                <a:solidFill>
                  <a:srgbClr val="000000"/>
                </a:solidFill>
                <a:latin typeface="IBM Plex Sans"/>
              </a:rPr>
              <a:t>(Accept the Challenge) or if you already have one then </a:t>
            </a:r>
            <a:br>
              <a:rPr lang="en-US" sz="1100" kern="0" dirty="0">
                <a:solidFill>
                  <a:srgbClr val="000000"/>
                </a:solidFill>
                <a:latin typeface="IBM Plex Sans"/>
              </a:rPr>
            </a:br>
            <a:r>
              <a:rPr lang="en-US" sz="1100" kern="0" dirty="0">
                <a:solidFill>
                  <a:srgbClr val="000000"/>
                </a:solidFill>
                <a:latin typeface="IBM Plex Sans"/>
                <a:hlinkClick r:id="rId18"/>
              </a:rPr>
              <a:t>Login here</a:t>
            </a:r>
            <a:br>
              <a:rPr lang="en-US" sz="1100" kern="0" dirty="0">
                <a:solidFill>
                  <a:srgbClr val="000000"/>
                </a:solidFill>
                <a:latin typeface="IBM Plex Sans"/>
              </a:rPr>
            </a:br>
            <a:br>
              <a:rPr lang="en-US" sz="1100" kern="0" dirty="0">
                <a:solidFill>
                  <a:srgbClr val="000000"/>
                </a:solidFill>
                <a:latin typeface="IBM Plex Sans"/>
              </a:rPr>
            </a:br>
            <a:endParaRPr lang="en-US" sz="11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Watson AI services</a:t>
            </a:r>
          </a:p>
          <a:p>
            <a:pPr marL="171450" indent="-171450" defTabSz="685966">
              <a:buClr>
                <a:srgbClr val="000000"/>
              </a:buClr>
              <a:buFont typeface="Arial" panose="020B0604020202020204" pitchFamily="34" charset="0"/>
              <a:buChar char="•"/>
              <a:defRPr/>
            </a:pPr>
            <a:r>
              <a:rPr lang="en-US" sz="1100" kern="0" dirty="0">
                <a:solidFill>
                  <a:srgbClr val="000000"/>
                </a:solidFill>
                <a:latin typeface="IBM Plex Sans"/>
              </a:rPr>
              <a:t>Weather Data</a:t>
            </a:r>
          </a:p>
          <a:p>
            <a:pPr marL="171450" indent="-1714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Analytics </a:t>
            </a:r>
            <a:r>
              <a:rPr lang="en-US" sz="1100" kern="0" dirty="0">
                <a:solidFill>
                  <a:srgbClr val="000000"/>
                </a:solidFill>
                <a:latin typeface="IBM Plex Sans"/>
              </a:rPr>
              <a:t>engine</a:t>
            </a:r>
          </a:p>
          <a:p>
            <a:pPr marL="171450" indent="-1714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Co</a:t>
            </a:r>
            <a:r>
              <a:rPr lang="en-US" sz="1100" kern="0" dirty="0" err="1">
                <a:solidFill>
                  <a:srgbClr val="000000"/>
                </a:solidFill>
                <a:latin typeface="IBM Plex Sans"/>
              </a:rPr>
              <a:t>ntainer</a:t>
            </a:r>
            <a:r>
              <a:rPr lang="en-US" sz="1100" kern="0" dirty="0">
                <a:solidFill>
                  <a:srgbClr val="000000"/>
                </a:solidFill>
                <a:latin typeface="IBM Plex Sans"/>
              </a:rPr>
              <a:t> platform</a:t>
            </a:r>
          </a:p>
          <a:p>
            <a:pPr marL="171450" indent="-171450" defTabSz="685966">
              <a:buClr>
                <a:srgbClr val="000000"/>
              </a:buClr>
              <a:buFont typeface="Arial" panose="020B0604020202020204" pitchFamily="34" charset="0"/>
              <a:buChar cha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Mobile platform</a:t>
            </a:r>
          </a:p>
          <a:p>
            <a:pPr marL="171450" indent="-171450" defTabSz="685966">
              <a:buClr>
                <a:srgbClr val="000000"/>
              </a:buClr>
              <a:buFont typeface="Arial" panose="020B0604020202020204" pitchFamily="34" charset="0"/>
              <a:buChar char="•"/>
              <a:defRPr/>
            </a:pP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p:txBody>
      </p:sp>
      <p:pic>
        <p:nvPicPr>
          <p:cNvPr id="15" name="Picture 14">
            <a:extLst>
              <a:ext uri="{FF2B5EF4-FFF2-40B4-BE49-F238E27FC236}">
                <a16:creationId xmlns:a16="http://schemas.microsoft.com/office/drawing/2014/main" id="{8DEAB1A4-A34C-094B-9837-7DA9E5D2134E}"/>
              </a:ext>
            </a:extLst>
          </p:cNvPr>
          <p:cNvPicPr>
            <a:picLocks noChangeAspect="1"/>
          </p:cNvPicPr>
          <p:nvPr/>
        </p:nvPicPr>
        <p:blipFill>
          <a:blip r:embed="rId19"/>
          <a:stretch>
            <a:fillRect/>
          </a:stretch>
        </p:blipFill>
        <p:spPr>
          <a:xfrm>
            <a:off x="4533215" y="1648313"/>
            <a:ext cx="401525" cy="401525"/>
          </a:xfrm>
          <a:prstGeom prst="rect">
            <a:avLst/>
          </a:prstGeom>
        </p:spPr>
      </p:pic>
      <p:sp>
        <p:nvSpPr>
          <p:cNvPr id="16" name="Plus 15">
            <a:extLst>
              <a:ext uri="{FF2B5EF4-FFF2-40B4-BE49-F238E27FC236}">
                <a16:creationId xmlns:a16="http://schemas.microsoft.com/office/drawing/2014/main" id="{B561C545-9324-6647-9FF8-89A6FA75F287}"/>
              </a:ext>
            </a:extLst>
          </p:cNvPr>
          <p:cNvSpPr/>
          <p:nvPr/>
        </p:nvSpPr>
        <p:spPr bwMode="auto">
          <a:xfrm>
            <a:off x="3996773" y="1714589"/>
            <a:ext cx="280425" cy="280425"/>
          </a:xfrm>
          <a:prstGeom prst="mathPlus">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1" i="0" u="none" strike="noStrike" cap="none" normalizeH="0" baseline="0" dirty="0">
              <a:ln>
                <a:noFill/>
              </a:ln>
              <a:solidFill>
                <a:schemeClr val="bg1"/>
              </a:solidFill>
              <a:effectLst/>
              <a:latin typeface="IBM Plex Sans" panose="020B0503050000000000" pitchFamily="34" charset="77"/>
            </a:endParaRPr>
          </a:p>
        </p:txBody>
      </p:sp>
      <p:sp>
        <p:nvSpPr>
          <p:cNvPr id="29" name="Plus 28">
            <a:extLst>
              <a:ext uri="{FF2B5EF4-FFF2-40B4-BE49-F238E27FC236}">
                <a16:creationId xmlns:a16="http://schemas.microsoft.com/office/drawing/2014/main" id="{2669CCE9-D770-E74A-A9BC-B76C16B5926A}"/>
              </a:ext>
            </a:extLst>
          </p:cNvPr>
          <p:cNvSpPr/>
          <p:nvPr/>
        </p:nvSpPr>
        <p:spPr bwMode="auto">
          <a:xfrm>
            <a:off x="1449817" y="1648313"/>
            <a:ext cx="280425" cy="280425"/>
          </a:xfrm>
          <a:prstGeom prst="mathPlus">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1" i="0" u="none" strike="noStrike" cap="none" normalizeH="0" baseline="0" dirty="0">
              <a:ln>
                <a:noFill/>
              </a:ln>
              <a:solidFill>
                <a:schemeClr val="bg1"/>
              </a:solidFill>
              <a:effectLst/>
              <a:latin typeface="IBM Plex Sans" panose="020B0503050000000000" pitchFamily="34" charset="77"/>
            </a:endParaRPr>
          </a:p>
        </p:txBody>
      </p:sp>
      <p:pic>
        <p:nvPicPr>
          <p:cNvPr id="30" name="Picture 29">
            <a:extLst>
              <a:ext uri="{FF2B5EF4-FFF2-40B4-BE49-F238E27FC236}">
                <a16:creationId xmlns:a16="http://schemas.microsoft.com/office/drawing/2014/main" id="{5FC840E5-D4A6-6F41-81EE-3FEF09A3D1B1}"/>
              </a:ext>
            </a:extLst>
          </p:cNvPr>
          <p:cNvPicPr>
            <a:picLocks noChangeAspect="1"/>
          </p:cNvPicPr>
          <p:nvPr/>
        </p:nvPicPr>
        <p:blipFill>
          <a:blip r:embed="rId20"/>
          <a:stretch>
            <a:fillRect/>
          </a:stretch>
        </p:blipFill>
        <p:spPr>
          <a:xfrm>
            <a:off x="1844528" y="1631408"/>
            <a:ext cx="448708" cy="398047"/>
          </a:xfrm>
          <a:prstGeom prst="rect">
            <a:avLst/>
          </a:prstGeom>
        </p:spPr>
      </p:pic>
      <p:pic>
        <p:nvPicPr>
          <p:cNvPr id="31" name="Picture 30">
            <a:extLst>
              <a:ext uri="{FF2B5EF4-FFF2-40B4-BE49-F238E27FC236}">
                <a16:creationId xmlns:a16="http://schemas.microsoft.com/office/drawing/2014/main" id="{135A6F61-8995-4244-ACA1-D36B6253F9F1}"/>
              </a:ext>
            </a:extLst>
          </p:cNvPr>
          <p:cNvPicPr>
            <a:picLocks noChangeAspect="1"/>
          </p:cNvPicPr>
          <p:nvPr/>
        </p:nvPicPr>
        <p:blipFill>
          <a:blip r:embed="rId21"/>
          <a:stretch>
            <a:fillRect/>
          </a:stretch>
        </p:blipFill>
        <p:spPr>
          <a:xfrm>
            <a:off x="6017341" y="1554631"/>
            <a:ext cx="462469" cy="496103"/>
          </a:xfrm>
          <a:prstGeom prst="rect">
            <a:avLst/>
          </a:prstGeom>
        </p:spPr>
      </p:pic>
      <p:sp>
        <p:nvSpPr>
          <p:cNvPr id="32" name="TextBox 31">
            <a:extLst>
              <a:ext uri="{FF2B5EF4-FFF2-40B4-BE49-F238E27FC236}">
                <a16:creationId xmlns:a16="http://schemas.microsoft.com/office/drawing/2014/main" id="{A20BEB60-3C9C-3042-9406-970B03781570}"/>
              </a:ext>
            </a:extLst>
          </p:cNvPr>
          <p:cNvSpPr txBox="1"/>
          <p:nvPr/>
        </p:nvSpPr>
        <p:spPr>
          <a:xfrm>
            <a:off x="7102325" y="1631408"/>
            <a:ext cx="1056445" cy="307777"/>
          </a:xfrm>
          <a:prstGeom prst="rect">
            <a:avLst/>
          </a:prstGeom>
          <a:noFill/>
        </p:spPr>
        <p:txBody>
          <a:bodyPr wrap="square" rtlCol="0">
            <a:spAutoFit/>
          </a:bodyPr>
          <a:lstStyle/>
          <a:p>
            <a:pPr defTabSz="685966">
              <a:lnSpc>
                <a:spcPct val="100000"/>
              </a:lnSpc>
              <a:buClr>
                <a:srgbClr val="000000"/>
              </a:buClr>
            </a:pPr>
            <a:r>
              <a:rPr lang="en-US" sz="1400" kern="0" dirty="0"/>
              <a:t>Mentoring</a:t>
            </a:r>
            <a:endParaRPr lang="en-US" sz="1200" kern="0" dirty="0"/>
          </a:p>
        </p:txBody>
      </p:sp>
      <p:pic>
        <p:nvPicPr>
          <p:cNvPr id="33" name="Picture 32">
            <a:extLst>
              <a:ext uri="{FF2B5EF4-FFF2-40B4-BE49-F238E27FC236}">
                <a16:creationId xmlns:a16="http://schemas.microsoft.com/office/drawing/2014/main" id="{5F3452A1-BCD1-4249-BFBA-390CD31799A1}"/>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7088102" y="4150107"/>
            <a:ext cx="851470" cy="408493"/>
          </a:xfrm>
          <a:prstGeom prst="rect">
            <a:avLst/>
          </a:prstGeom>
        </p:spPr>
      </p:pic>
      <p:pic>
        <p:nvPicPr>
          <p:cNvPr id="34" name="Picture 33">
            <a:extLst>
              <a:ext uri="{FF2B5EF4-FFF2-40B4-BE49-F238E27FC236}">
                <a16:creationId xmlns:a16="http://schemas.microsoft.com/office/drawing/2014/main" id="{4EFAE619-00F9-644A-83A6-262E12108F6A}"/>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007330" y="4365146"/>
            <a:ext cx="1056446" cy="487590"/>
          </a:xfrm>
          <a:prstGeom prst="rect">
            <a:avLst/>
          </a:prstGeom>
          <a:ln>
            <a:noFill/>
          </a:ln>
        </p:spPr>
      </p:pic>
      <p:sp>
        <p:nvSpPr>
          <p:cNvPr id="35" name="Plus 34">
            <a:extLst>
              <a:ext uri="{FF2B5EF4-FFF2-40B4-BE49-F238E27FC236}">
                <a16:creationId xmlns:a16="http://schemas.microsoft.com/office/drawing/2014/main" id="{CAC255C2-C155-D642-9FA8-C0DE1934DC27}"/>
              </a:ext>
            </a:extLst>
          </p:cNvPr>
          <p:cNvSpPr/>
          <p:nvPr/>
        </p:nvSpPr>
        <p:spPr bwMode="auto">
          <a:xfrm>
            <a:off x="6706613" y="1672390"/>
            <a:ext cx="280425" cy="280425"/>
          </a:xfrm>
          <a:prstGeom prst="mathPlus">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1" i="0" u="none" strike="noStrike" cap="none" normalizeH="0" baseline="0" dirty="0">
              <a:ln>
                <a:noFill/>
              </a:ln>
              <a:solidFill>
                <a:schemeClr val="bg1"/>
              </a:solidFill>
              <a:effectLst/>
              <a:latin typeface="IBM Plex Sans" panose="020B0503050000000000" pitchFamily="34" charset="77"/>
            </a:endParaRPr>
          </a:p>
        </p:txBody>
      </p:sp>
      <p:pic>
        <p:nvPicPr>
          <p:cNvPr id="36" name="Picture 35">
            <a:extLst>
              <a:ext uri="{FF2B5EF4-FFF2-40B4-BE49-F238E27FC236}">
                <a16:creationId xmlns:a16="http://schemas.microsoft.com/office/drawing/2014/main" id="{EBA65618-0818-0F41-A9B2-884AB924529D}"/>
              </a:ext>
            </a:extLst>
          </p:cNvPr>
          <p:cNvPicPr>
            <a:picLocks noChangeAspect="1"/>
          </p:cNvPicPr>
          <p:nvPr/>
        </p:nvPicPr>
        <p:blipFill>
          <a:blip r:embed="rId24"/>
          <a:stretch>
            <a:fillRect/>
          </a:stretch>
        </p:blipFill>
        <p:spPr>
          <a:xfrm>
            <a:off x="7209072" y="4703512"/>
            <a:ext cx="609531" cy="157761"/>
          </a:xfrm>
          <a:prstGeom prst="rect">
            <a:avLst/>
          </a:prstGeom>
          <a:solidFill>
            <a:schemeClr val="tx1"/>
          </a:solidFill>
        </p:spPr>
      </p:pic>
    </p:spTree>
    <p:extLst>
      <p:ext uri="{BB962C8B-B14F-4D97-AF65-F5344CB8AC3E}">
        <p14:creationId xmlns:p14="http://schemas.microsoft.com/office/powerpoint/2010/main" val="347962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C100FDC-AAF8-7049-A7EE-B1674E034EA8}"/>
              </a:ext>
            </a:extLst>
          </p:cNvPr>
          <p:cNvSpPr>
            <a:spLocks noGrp="1"/>
          </p:cNvSpPr>
          <p:nvPr>
            <p:ph type="ftr" sz="quarter" idx="10"/>
          </p:nvPr>
        </p:nvSpPr>
        <p:spPr/>
        <p:txBody>
          <a:bodyPr/>
          <a:lstStyle/>
          <a:p>
            <a:r>
              <a:rPr lang="en-US" dirty="0"/>
              <a:t>Group Name / DOC ID / Month XX, 2018 / © 2018 IBM Corporation</a:t>
            </a:r>
          </a:p>
        </p:txBody>
      </p:sp>
      <p:sp>
        <p:nvSpPr>
          <p:cNvPr id="4" name="Slide Number Placeholder 3">
            <a:extLst>
              <a:ext uri="{FF2B5EF4-FFF2-40B4-BE49-F238E27FC236}">
                <a16:creationId xmlns:a16="http://schemas.microsoft.com/office/drawing/2014/main" id="{9372EE15-9667-9549-8D92-E6EF68F6ED94}"/>
              </a:ext>
            </a:extLst>
          </p:cNvPr>
          <p:cNvSpPr>
            <a:spLocks noGrp="1"/>
          </p:cNvSpPr>
          <p:nvPr>
            <p:ph type="sldNum" sz="quarter" idx="11"/>
          </p:nvPr>
        </p:nvSpPr>
        <p:spPr/>
        <p:txBody>
          <a:bodyPr/>
          <a:lstStyle/>
          <a:p>
            <a:fld id="{59395FB3-9C97-154F-86B2-7E381B951268}" type="slidenum">
              <a:rPr lang="en-US" smtClean="0"/>
              <a:pPr/>
              <a:t>18</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1D588B63-9003-714D-B594-62A65906DB30}"/>
              </a:ext>
            </a:extLst>
          </p:cNvPr>
          <p:cNvPicPr>
            <a:picLocks noChangeAspect="1"/>
          </p:cNvPicPr>
          <p:nvPr/>
        </p:nvPicPr>
        <p:blipFill>
          <a:blip r:embed="rId3"/>
          <a:stretch>
            <a:fillRect/>
          </a:stretch>
        </p:blipFill>
        <p:spPr>
          <a:xfrm>
            <a:off x="2769475" y="1232550"/>
            <a:ext cx="3605050" cy="2678400"/>
          </a:xfrm>
          <a:prstGeom prst="rect">
            <a:avLst/>
          </a:prstGeom>
        </p:spPr>
      </p:pic>
    </p:spTree>
    <p:extLst>
      <p:ext uri="{BB962C8B-B14F-4D97-AF65-F5344CB8AC3E}">
        <p14:creationId xmlns:p14="http://schemas.microsoft.com/office/powerpoint/2010/main" val="1043679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06F1AA-2D0C-5047-B09C-5F2BC81D84EF}"/>
              </a:ext>
            </a:extLst>
          </p:cNvPr>
          <p:cNvPicPr>
            <a:picLocks noChangeAspect="1"/>
          </p:cNvPicPr>
          <p:nvPr/>
        </p:nvPicPr>
        <p:blipFill>
          <a:blip r:embed="rId3"/>
          <a:stretch>
            <a:fillRect/>
          </a:stretch>
        </p:blipFill>
        <p:spPr>
          <a:xfrm>
            <a:off x="0" y="29581"/>
            <a:ext cx="9144000" cy="5871055"/>
          </a:xfrm>
          <a:prstGeom prst="rect">
            <a:avLst/>
          </a:prstGeom>
        </p:spPr>
      </p:pic>
      <p:sp>
        <p:nvSpPr>
          <p:cNvPr id="6" name="Title 5">
            <a:extLst>
              <a:ext uri="{FF2B5EF4-FFF2-40B4-BE49-F238E27FC236}">
                <a16:creationId xmlns:a16="http://schemas.microsoft.com/office/drawing/2014/main" id="{A42F5FD8-72CE-544C-8D14-977CCE5DCD77}"/>
              </a:ext>
            </a:extLst>
          </p:cNvPr>
          <p:cNvSpPr>
            <a:spLocks noGrp="1"/>
          </p:cNvSpPr>
          <p:nvPr>
            <p:ph type="title"/>
          </p:nvPr>
        </p:nvSpPr>
        <p:spPr/>
        <p:txBody>
          <a:bodyPr/>
          <a:lstStyle/>
          <a:p>
            <a:r>
              <a:rPr lang="en-US" sz="3200" dirty="0" err="1"/>
              <a:t>Prayudh</a:t>
            </a:r>
            <a:endParaRPr lang="en-US" dirty="0"/>
          </a:p>
        </p:txBody>
      </p:sp>
      <p:sp>
        <p:nvSpPr>
          <p:cNvPr id="3" name="Footer Placeholder 2">
            <a:extLst>
              <a:ext uri="{FF2B5EF4-FFF2-40B4-BE49-F238E27FC236}">
                <a16:creationId xmlns:a16="http://schemas.microsoft.com/office/drawing/2014/main" id="{3D54C457-92FD-DA48-8DE4-738619343AE1}"/>
              </a:ext>
            </a:extLst>
          </p:cNvPr>
          <p:cNvSpPr>
            <a:spLocks noGrp="1"/>
          </p:cNvSpPr>
          <p:nvPr>
            <p:ph type="ftr" sz="quarter" idx="10"/>
          </p:nvPr>
        </p:nvSpPr>
        <p:spPr/>
        <p:txBody>
          <a:bodyPr/>
          <a:lstStyle/>
          <a:p>
            <a:r>
              <a:rPr lang="en-US" dirty="0"/>
              <a:t>DevRel / CFC-India / April 10, 2020 / © 2020 IBM Corporation</a:t>
            </a:r>
          </a:p>
        </p:txBody>
      </p:sp>
      <p:sp>
        <p:nvSpPr>
          <p:cNvPr id="4" name="Slide Number Placeholder 3">
            <a:extLst>
              <a:ext uri="{FF2B5EF4-FFF2-40B4-BE49-F238E27FC236}">
                <a16:creationId xmlns:a16="http://schemas.microsoft.com/office/drawing/2014/main" id="{6F6A8C3B-89C2-4045-B2DE-515AD17EF85D}"/>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
        <p:nvSpPr>
          <p:cNvPr id="7" name="Text Placeholder 6">
            <a:extLst>
              <a:ext uri="{FF2B5EF4-FFF2-40B4-BE49-F238E27FC236}">
                <a16:creationId xmlns:a16="http://schemas.microsoft.com/office/drawing/2014/main" id="{B2D876CD-67B7-1843-A0AD-9FDC51FE7A94}"/>
              </a:ext>
            </a:extLst>
          </p:cNvPr>
          <p:cNvSpPr>
            <a:spLocks noGrp="1"/>
          </p:cNvSpPr>
          <p:nvPr>
            <p:ph type="body" sz="quarter" idx="12"/>
          </p:nvPr>
        </p:nvSpPr>
        <p:spPr>
          <a:xfrm>
            <a:off x="228667" y="3592627"/>
            <a:ext cx="4929122" cy="800101"/>
          </a:xfrm>
        </p:spPr>
        <p:txBody>
          <a:bodyPr/>
          <a:lstStyle/>
          <a:p>
            <a:endParaRPr lang="en-US" sz="3200" dirty="0"/>
          </a:p>
          <a:p>
            <a:r>
              <a:rPr lang="en-US" sz="3600" b="1" dirty="0" err="1"/>
              <a:t>bit.ly</a:t>
            </a:r>
            <a:r>
              <a:rPr lang="en-US" sz="3600" b="1" dirty="0"/>
              <a:t>/cfc-</a:t>
            </a:r>
            <a:r>
              <a:rPr lang="en-US" sz="3600" b="1" dirty="0" err="1"/>
              <a:t>india</a:t>
            </a:r>
            <a:endParaRPr lang="en-US" sz="3600" b="1" dirty="0"/>
          </a:p>
          <a:p>
            <a:endParaRPr lang="en-US" dirty="0"/>
          </a:p>
        </p:txBody>
      </p:sp>
    </p:spTree>
    <p:extLst>
      <p:ext uri="{BB962C8B-B14F-4D97-AF65-F5344CB8AC3E}">
        <p14:creationId xmlns:p14="http://schemas.microsoft.com/office/powerpoint/2010/main" val="113203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CED0-AC65-A048-994C-E2987659A6F7}"/>
              </a:ext>
            </a:extLst>
          </p:cNvPr>
          <p:cNvSpPr>
            <a:spLocks noGrp="1"/>
          </p:cNvSpPr>
          <p:nvPr>
            <p:ph type="title"/>
          </p:nvPr>
        </p:nvSpPr>
        <p:spPr/>
        <p:txBody>
          <a:bodyPr/>
          <a:lstStyle/>
          <a:p>
            <a:r>
              <a:rPr lang="en-US" sz="3200" dirty="0">
                <a:latin typeface="IBM Plex Mono" panose="020B0509050203000203" pitchFamily="49" charset="77"/>
              </a:rPr>
              <a:t>Agenda</a:t>
            </a:r>
          </a:p>
        </p:txBody>
      </p:sp>
      <p:sp>
        <p:nvSpPr>
          <p:cNvPr id="4" name="Slide Number Placeholder 3">
            <a:extLst>
              <a:ext uri="{FF2B5EF4-FFF2-40B4-BE49-F238E27FC236}">
                <a16:creationId xmlns:a16="http://schemas.microsoft.com/office/drawing/2014/main" id="{3F295DD5-F907-9542-831D-6623FD697311}"/>
              </a:ext>
            </a:extLst>
          </p:cNvPr>
          <p:cNvSpPr>
            <a:spLocks noGrp="1"/>
          </p:cNvSpPr>
          <p:nvPr>
            <p:ph type="sldNum" sz="quarter" idx="11"/>
          </p:nvPr>
        </p:nvSpPr>
        <p:spPr/>
        <p:txBody>
          <a:bodyPr/>
          <a:lstStyle/>
          <a:p>
            <a:fld id="{59395FB3-9C97-154F-86B2-7E381B951268}" type="slidenum">
              <a:rPr lang="en-US" sz="700" smtClean="0">
                <a:latin typeface="IBM Plex Mono" panose="020B0509050203000203" pitchFamily="49" charset="77"/>
              </a:rPr>
              <a:pPr/>
              <a:t>2</a:t>
            </a:fld>
            <a:endParaRPr lang="en-US" sz="700" dirty="0">
              <a:latin typeface="IBM Plex Mono" panose="020B0509050203000203" pitchFamily="49" charset="77"/>
            </a:endParaRPr>
          </a:p>
        </p:txBody>
      </p:sp>
      <p:sp>
        <p:nvSpPr>
          <p:cNvPr id="12" name="Text Placeholder 11">
            <a:extLst>
              <a:ext uri="{FF2B5EF4-FFF2-40B4-BE49-F238E27FC236}">
                <a16:creationId xmlns:a16="http://schemas.microsoft.com/office/drawing/2014/main" id="{F2DADA49-7C39-1340-AD48-B64F856AAE99}"/>
              </a:ext>
            </a:extLst>
          </p:cNvPr>
          <p:cNvSpPr>
            <a:spLocks noGrp="1"/>
          </p:cNvSpPr>
          <p:nvPr>
            <p:ph type="body" sz="quarter" idx="12"/>
          </p:nvPr>
        </p:nvSpPr>
        <p:spPr>
          <a:xfrm>
            <a:off x="7655858" y="4446494"/>
            <a:ext cx="1259541" cy="49306"/>
          </a:xfrm>
        </p:spPr>
        <p:txBody>
          <a:bodyPr/>
          <a:lstStyle/>
          <a:p>
            <a:endParaRPr lang="en-US" sz="1400" dirty="0">
              <a:latin typeface="IBM Plex Mono" panose="020B0509050203000203" pitchFamily="49" charset="77"/>
            </a:endParaRPr>
          </a:p>
        </p:txBody>
      </p:sp>
      <p:sp>
        <p:nvSpPr>
          <p:cNvPr id="5" name="TextBox 4">
            <a:extLst>
              <a:ext uri="{FF2B5EF4-FFF2-40B4-BE49-F238E27FC236}">
                <a16:creationId xmlns:a16="http://schemas.microsoft.com/office/drawing/2014/main" id="{945A2285-33CA-B34E-908B-B14D1F4B512E}"/>
              </a:ext>
            </a:extLst>
          </p:cNvPr>
          <p:cNvSpPr txBox="1"/>
          <p:nvPr/>
        </p:nvSpPr>
        <p:spPr>
          <a:xfrm>
            <a:off x="332153" y="980202"/>
            <a:ext cx="3898549" cy="1618969"/>
          </a:xfrm>
          <a:prstGeom prst="rect">
            <a:avLst/>
          </a:prstGeom>
          <a:noFill/>
        </p:spPr>
        <p:txBody>
          <a:bodyPr wrap="square" rtlCol="0">
            <a:spAutoFit/>
          </a:bodyPr>
          <a:lstStyle/>
          <a:p>
            <a:pPr algn="l">
              <a:lnSpc>
                <a:spcPts val="1600"/>
              </a:lnSpc>
              <a:spcAft>
                <a:spcPts val="600"/>
              </a:spcAft>
            </a:pPr>
            <a:r>
              <a:rPr lang="en-US" sz="1600" b="1" dirty="0">
                <a:solidFill>
                  <a:schemeClr val="bg1"/>
                </a:solidFill>
                <a:latin typeface="IBM Plex Mono" panose="020B0509050203000203" pitchFamily="49" charset="77"/>
                <a:ea typeface="IBM Plex Sans" charset="0"/>
                <a:cs typeface="IBM Plex Sans" charset="0"/>
              </a:rPr>
              <a:t>Session 1 - </a:t>
            </a:r>
            <a:r>
              <a:rPr lang="en-US" sz="1600" b="1" dirty="0" err="1">
                <a:solidFill>
                  <a:schemeClr val="bg1"/>
                </a:solidFill>
                <a:latin typeface="IBM Plex Mono" panose="020B0509050203000203" pitchFamily="49" charset="77"/>
                <a:ea typeface="IBM Plex Sans" charset="0"/>
                <a:cs typeface="IBM Plex Sans" charset="0"/>
              </a:rPr>
              <a:t>Debjani</a:t>
            </a:r>
            <a:endParaRPr lang="en-US" sz="1600" b="1" dirty="0">
              <a:solidFill>
                <a:schemeClr val="bg1"/>
              </a:solidFill>
              <a:latin typeface="IBM Plex Mono" panose="020B0509050203000203" pitchFamily="49" charset="77"/>
              <a:ea typeface="IBM Plex Sans" charset="0"/>
              <a:cs typeface="IBM Plex Sans" charset="0"/>
            </a:endParaRP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What is Call for Code?</a:t>
            </a: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What is Call for Code India Challenge Hackathon?</a:t>
            </a: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Resources for the hackathon</a:t>
            </a:r>
          </a:p>
        </p:txBody>
      </p:sp>
      <p:sp>
        <p:nvSpPr>
          <p:cNvPr id="6" name="TextBox 5">
            <a:extLst>
              <a:ext uri="{FF2B5EF4-FFF2-40B4-BE49-F238E27FC236}">
                <a16:creationId xmlns:a16="http://schemas.microsoft.com/office/drawing/2014/main" id="{9EBCB672-9AD4-734C-BD48-04934DE3A9D4}"/>
              </a:ext>
            </a:extLst>
          </p:cNvPr>
          <p:cNvSpPr txBox="1"/>
          <p:nvPr/>
        </p:nvSpPr>
        <p:spPr>
          <a:xfrm>
            <a:off x="5222174" y="839137"/>
            <a:ext cx="3732296" cy="1695913"/>
          </a:xfrm>
          <a:prstGeom prst="rect">
            <a:avLst/>
          </a:prstGeom>
          <a:noFill/>
        </p:spPr>
        <p:txBody>
          <a:bodyPr wrap="square" rtlCol="0">
            <a:spAutoFit/>
          </a:bodyPr>
          <a:lstStyle/>
          <a:p>
            <a:pPr algn="l">
              <a:lnSpc>
                <a:spcPts val="1600"/>
              </a:lnSpc>
              <a:spcAft>
                <a:spcPts val="600"/>
              </a:spcAft>
            </a:pPr>
            <a:r>
              <a:rPr lang="en-US" sz="1600" b="1" dirty="0">
                <a:solidFill>
                  <a:schemeClr val="bg1"/>
                </a:solidFill>
                <a:latin typeface="IBM Plex Mono" panose="020B0509050203000203" pitchFamily="49" charset="77"/>
                <a:ea typeface="IBM Plex Sans" charset="0"/>
                <a:cs typeface="IBM Plex Sans" charset="0"/>
              </a:rPr>
              <a:t>Session 3 - Karan</a:t>
            </a: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Code Patterns</a:t>
            </a: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Starter kits for the hackathon</a:t>
            </a: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p:txBody>
      </p:sp>
      <p:sp>
        <p:nvSpPr>
          <p:cNvPr id="7" name="TextBox 6">
            <a:extLst>
              <a:ext uri="{FF2B5EF4-FFF2-40B4-BE49-F238E27FC236}">
                <a16:creationId xmlns:a16="http://schemas.microsoft.com/office/drawing/2014/main" id="{F865E2EA-F601-A249-83E3-3239ED72D01A}"/>
              </a:ext>
            </a:extLst>
          </p:cNvPr>
          <p:cNvSpPr txBox="1"/>
          <p:nvPr/>
        </p:nvSpPr>
        <p:spPr>
          <a:xfrm>
            <a:off x="415280" y="2944899"/>
            <a:ext cx="3732296" cy="1978042"/>
          </a:xfrm>
          <a:prstGeom prst="rect">
            <a:avLst/>
          </a:prstGeom>
          <a:noFill/>
        </p:spPr>
        <p:txBody>
          <a:bodyPr wrap="square" rtlCol="0">
            <a:spAutoFit/>
          </a:bodyPr>
          <a:lstStyle/>
          <a:p>
            <a:pPr algn="l">
              <a:lnSpc>
                <a:spcPts val="1600"/>
              </a:lnSpc>
              <a:spcAft>
                <a:spcPts val="600"/>
              </a:spcAft>
            </a:pPr>
            <a:r>
              <a:rPr lang="en-US" sz="1600" b="1" dirty="0">
                <a:solidFill>
                  <a:schemeClr val="bg1"/>
                </a:solidFill>
                <a:latin typeface="IBM Plex Mono" panose="020B0509050203000203" pitchFamily="49" charset="77"/>
                <a:ea typeface="IBM Plex Sans" charset="0"/>
                <a:cs typeface="IBM Plex Sans" charset="0"/>
              </a:rPr>
              <a:t>Session 2 - </a:t>
            </a:r>
            <a:r>
              <a:rPr lang="en-US" sz="1600" b="1" dirty="0" err="1">
                <a:solidFill>
                  <a:schemeClr val="bg1"/>
                </a:solidFill>
                <a:latin typeface="IBM Plex Mono" panose="020B0509050203000203" pitchFamily="49" charset="77"/>
                <a:ea typeface="IBM Plex Sans" charset="0"/>
                <a:cs typeface="IBM Plex Sans" charset="0"/>
              </a:rPr>
              <a:t>Yuktesh</a:t>
            </a:r>
            <a:endParaRPr lang="en-US" sz="1600" b="1" dirty="0">
              <a:solidFill>
                <a:schemeClr val="bg1"/>
              </a:solidFill>
              <a:latin typeface="IBM Plex Mono" panose="020B0509050203000203" pitchFamily="49" charset="77"/>
              <a:ea typeface="IBM Plex Sans" charset="0"/>
              <a:cs typeface="IBM Plex Sans" charset="0"/>
            </a:endParaRP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IBM Cloud overview</a:t>
            </a: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Services and Catalog</a:t>
            </a: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p:txBody>
      </p:sp>
      <p:sp>
        <p:nvSpPr>
          <p:cNvPr id="8" name="TextBox 7">
            <a:extLst>
              <a:ext uri="{FF2B5EF4-FFF2-40B4-BE49-F238E27FC236}">
                <a16:creationId xmlns:a16="http://schemas.microsoft.com/office/drawing/2014/main" id="{779717E1-A148-E449-A594-864FF606A238}"/>
              </a:ext>
            </a:extLst>
          </p:cNvPr>
          <p:cNvSpPr txBox="1"/>
          <p:nvPr/>
        </p:nvSpPr>
        <p:spPr>
          <a:xfrm>
            <a:off x="5222174" y="2813518"/>
            <a:ext cx="3732296" cy="1901098"/>
          </a:xfrm>
          <a:prstGeom prst="rect">
            <a:avLst/>
          </a:prstGeom>
          <a:noFill/>
        </p:spPr>
        <p:txBody>
          <a:bodyPr wrap="square" rtlCol="0">
            <a:spAutoFit/>
          </a:bodyPr>
          <a:lstStyle/>
          <a:p>
            <a:pPr algn="l">
              <a:lnSpc>
                <a:spcPts val="1600"/>
              </a:lnSpc>
              <a:spcAft>
                <a:spcPts val="600"/>
              </a:spcAft>
            </a:pPr>
            <a:r>
              <a:rPr lang="en-US" sz="1600" b="1" dirty="0">
                <a:solidFill>
                  <a:schemeClr val="bg1"/>
                </a:solidFill>
                <a:latin typeface="IBM Plex Mono" panose="020B0509050203000203" pitchFamily="49" charset="77"/>
                <a:ea typeface="IBM Plex Sans" charset="0"/>
                <a:cs typeface="IBM Plex Sans" charset="0"/>
              </a:rPr>
              <a:t>Session 3 - </a:t>
            </a:r>
            <a:r>
              <a:rPr lang="en-US" sz="1600" b="1" dirty="0" err="1">
                <a:solidFill>
                  <a:schemeClr val="bg1"/>
                </a:solidFill>
                <a:latin typeface="IBM Plex Mono" panose="020B0509050203000203" pitchFamily="49" charset="77"/>
                <a:ea typeface="IBM Plex Sans" charset="0"/>
                <a:cs typeface="IBM Plex Sans" charset="0"/>
              </a:rPr>
              <a:t>Debjani</a:t>
            </a:r>
            <a:endParaRPr lang="en-US" sz="1600" b="1" dirty="0">
              <a:solidFill>
                <a:schemeClr val="bg1"/>
              </a:solidFill>
              <a:latin typeface="IBM Plex Mono" panose="020B0509050203000203" pitchFamily="49" charset="77"/>
              <a:ea typeface="IBM Plex Sans" charset="0"/>
              <a:cs typeface="IBM Plex Sans" charset="0"/>
            </a:endParaRP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Submission guidelines</a:t>
            </a:r>
          </a:p>
          <a:p>
            <a:pPr marL="228600" indent="-228600" algn="l">
              <a:lnSpc>
                <a:spcPts val="1600"/>
              </a:lnSpc>
              <a:spcAft>
                <a:spcPts val="600"/>
              </a:spcAft>
              <a:buFont typeface="+mj-lt"/>
              <a:buAutoNum type="arabicPeriod"/>
            </a:pPr>
            <a:r>
              <a:rPr lang="en-US" sz="1400" dirty="0">
                <a:solidFill>
                  <a:schemeClr val="bg1"/>
                </a:solidFill>
                <a:latin typeface="IBM Plex Mono" panose="020B0509050203000203" pitchFamily="49" charset="77"/>
                <a:ea typeface="IBM Plex Sans" charset="0"/>
                <a:cs typeface="IBM Plex Sans" charset="0"/>
              </a:rPr>
              <a:t>Timeline and winner announcement info</a:t>
            </a:r>
          </a:p>
          <a:p>
            <a:pPr algn="l">
              <a:lnSpc>
                <a:spcPts val="1600"/>
              </a:lnSpc>
              <a:spcAft>
                <a:spcPts val="600"/>
              </a:spcAft>
            </a:pPr>
            <a:r>
              <a:rPr lang="en-US" sz="1400" dirty="0">
                <a:solidFill>
                  <a:schemeClr val="bg1"/>
                </a:solidFill>
                <a:latin typeface="IBM Plex Mono" panose="020B0509050203000203" pitchFamily="49" charset="77"/>
                <a:ea typeface="IBM Plex Sans" charset="0"/>
                <a:cs typeface="IBM Plex Sans" charset="0"/>
              </a:rPr>
              <a:t>3. </a:t>
            </a:r>
            <a:r>
              <a:rPr lang="en-US" sz="1400" dirty="0" err="1">
                <a:solidFill>
                  <a:schemeClr val="bg1"/>
                </a:solidFill>
                <a:latin typeface="IBM Plex Mono" panose="020B0509050203000203" pitchFamily="49" charset="77"/>
                <a:ea typeface="IBM Plex Sans" charset="0"/>
                <a:cs typeface="IBM Plex Sans" charset="0"/>
              </a:rPr>
              <a:t>QnA</a:t>
            </a:r>
            <a:endParaRPr lang="en-US" sz="1400" dirty="0">
              <a:solidFill>
                <a:schemeClr val="bg1"/>
              </a:solidFill>
              <a:latin typeface="IBM Plex Mono" panose="020B0509050203000203" pitchFamily="49" charset="77"/>
              <a:ea typeface="IBM Plex Sans" charset="0"/>
              <a:cs typeface="IBM Plex Sans" charset="0"/>
            </a:endParaRPr>
          </a:p>
          <a:p>
            <a:pPr algn="l">
              <a:lnSpc>
                <a:spcPts val="1600"/>
              </a:lnSpc>
              <a:spcAft>
                <a:spcPts val="600"/>
              </a:spcAft>
            </a:pPr>
            <a:endParaRPr lang="en-US" sz="1400" dirty="0">
              <a:solidFill>
                <a:schemeClr val="bg1"/>
              </a:solidFill>
              <a:latin typeface="IBM Plex Mono" panose="020B0509050203000203" pitchFamily="49" charset="77"/>
              <a:ea typeface="IBM Plex Sans" charset="0"/>
              <a:cs typeface="IBM Plex Sans" charset="0"/>
            </a:endParaRPr>
          </a:p>
        </p:txBody>
      </p:sp>
      <p:sp>
        <p:nvSpPr>
          <p:cNvPr id="15" name="Text Placeholder 14">
            <a:extLst>
              <a:ext uri="{FF2B5EF4-FFF2-40B4-BE49-F238E27FC236}">
                <a16:creationId xmlns:a16="http://schemas.microsoft.com/office/drawing/2014/main" id="{E070F81A-8229-A047-818D-82EC3692CCC3}"/>
              </a:ext>
            </a:extLst>
          </p:cNvPr>
          <p:cNvSpPr>
            <a:spLocks noGrp="1"/>
          </p:cNvSpPr>
          <p:nvPr>
            <p:ph type="body" sz="quarter" idx="13"/>
          </p:nvPr>
        </p:nvSpPr>
        <p:spPr>
          <a:xfrm>
            <a:off x="4230701" y="1771647"/>
            <a:ext cx="216185" cy="800101"/>
          </a:xfrm>
        </p:spPr>
        <p:txBody>
          <a:bodyPr/>
          <a:lstStyle/>
          <a:p>
            <a:endParaRPr lang="en-US" sz="1400" dirty="0">
              <a:latin typeface="IBM Plex Mono" panose="020B0509050203000203" pitchFamily="49" charset="77"/>
            </a:endParaRPr>
          </a:p>
        </p:txBody>
      </p:sp>
      <p:sp>
        <p:nvSpPr>
          <p:cNvPr id="16" name="Footer Placeholder 2">
            <a:extLst>
              <a:ext uri="{FF2B5EF4-FFF2-40B4-BE49-F238E27FC236}">
                <a16:creationId xmlns:a16="http://schemas.microsoft.com/office/drawing/2014/main" id="{D3E1F870-2695-1741-A32C-E8F511B47DB1}"/>
              </a:ext>
            </a:extLst>
          </p:cNvPr>
          <p:cNvSpPr txBox="1">
            <a:spLocks/>
          </p:cNvSpPr>
          <p:nvPr/>
        </p:nvSpPr>
        <p:spPr>
          <a:xfrm>
            <a:off x="332153" y="4801283"/>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DevRel / CFC-India / April 10, 2020 / © 2020 IBM Corporation</a:t>
            </a:r>
          </a:p>
        </p:txBody>
      </p:sp>
    </p:spTree>
    <p:extLst>
      <p:ext uri="{BB962C8B-B14F-4D97-AF65-F5344CB8AC3E}">
        <p14:creationId xmlns:p14="http://schemas.microsoft.com/office/powerpoint/2010/main" val="3291533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AD9B61A1-59FE-2245-A33A-F7726A73FC00}"/>
              </a:ext>
            </a:extLst>
          </p:cNvPr>
          <p:cNvCxnSpPr>
            <a:cxnSpLocks/>
          </p:cNvCxnSpPr>
          <p:nvPr/>
        </p:nvCxnSpPr>
        <p:spPr bwMode="auto">
          <a:xfrm>
            <a:off x="598811" y="1236356"/>
            <a:ext cx="7816527" cy="22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6831494D-7821-7346-BEFB-1EF74495BDF1}"/>
              </a:ext>
            </a:extLst>
          </p:cNvPr>
          <p:cNvSpPr/>
          <p:nvPr/>
        </p:nvSpPr>
        <p:spPr bwMode="auto">
          <a:xfrm>
            <a:off x="493166" y="1131975"/>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5" name="Oval 44">
            <a:extLst>
              <a:ext uri="{FF2B5EF4-FFF2-40B4-BE49-F238E27FC236}">
                <a16:creationId xmlns:a16="http://schemas.microsoft.com/office/drawing/2014/main" id="{E7EA7A6B-035A-5C43-BABB-077223C15487}"/>
              </a:ext>
            </a:extLst>
          </p:cNvPr>
          <p:cNvSpPr/>
          <p:nvPr/>
        </p:nvSpPr>
        <p:spPr bwMode="auto">
          <a:xfrm>
            <a:off x="2095327" y="1165202"/>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7" name="TextBox 46">
            <a:extLst>
              <a:ext uri="{FF2B5EF4-FFF2-40B4-BE49-F238E27FC236}">
                <a16:creationId xmlns:a16="http://schemas.microsoft.com/office/drawing/2014/main" id="{B195325C-55BB-0548-81F5-B3B4EBFB0CC1}"/>
              </a:ext>
            </a:extLst>
          </p:cNvPr>
          <p:cNvSpPr txBox="1"/>
          <p:nvPr/>
        </p:nvSpPr>
        <p:spPr>
          <a:xfrm>
            <a:off x="71504" y="1470658"/>
            <a:ext cx="1052086" cy="261610"/>
          </a:xfrm>
          <a:prstGeom prst="rect">
            <a:avLst/>
          </a:prstGeom>
          <a:noFill/>
        </p:spPr>
        <p:txBody>
          <a:bodyPr wrap="square" rtlCol="0" anchor="t">
            <a:spAutoFit/>
          </a:bodyPr>
          <a:lstStyle/>
          <a:p>
            <a:pP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April 2, 2020</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48" name="TextBox 47">
            <a:extLst>
              <a:ext uri="{FF2B5EF4-FFF2-40B4-BE49-F238E27FC236}">
                <a16:creationId xmlns:a16="http://schemas.microsoft.com/office/drawing/2014/main" id="{6F4A02D3-17E9-D04F-8FA3-287A2EF03887}"/>
              </a:ext>
            </a:extLst>
          </p:cNvPr>
          <p:cNvSpPr txBox="1"/>
          <p:nvPr/>
        </p:nvSpPr>
        <p:spPr>
          <a:xfrm>
            <a:off x="106767" y="1893998"/>
            <a:ext cx="1187954" cy="2292935"/>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kumimoji="0" lang="en-US" sz="900" i="0" u="none" strike="noStrike" kern="0" cap="none" spc="0" normalizeH="0" baseline="0" noProof="0" dirty="0">
                <a:ln>
                  <a:noFill/>
                </a:ln>
                <a:solidFill>
                  <a:srgbClr val="000000"/>
                </a:solidFill>
                <a:effectLst/>
                <a:uLnTx/>
                <a:uFillTx/>
                <a:latin typeface="IBM Plex Sans"/>
                <a:ea typeface="+mn-ea"/>
                <a:cs typeface="+mn-cs"/>
                <a:hlinkClick r:id="rId3"/>
              </a:rPr>
              <a:t>Join the Call</a:t>
            </a:r>
            <a:br>
              <a:rPr kumimoji="0" lang="en-US" sz="900" i="0" u="none" strike="noStrike" kern="0" cap="none" spc="0" normalizeH="0" baseline="0" noProof="0" dirty="0">
                <a:ln>
                  <a:noFill/>
                </a:ln>
                <a:solidFill>
                  <a:srgbClr val="000000"/>
                </a:solidFill>
                <a:effectLst/>
                <a:uLnTx/>
                <a:uFillTx/>
                <a:latin typeface="IBM Plex Sans"/>
                <a:ea typeface="+mn-ea"/>
                <a:cs typeface="+mn-cs"/>
              </a:rPr>
            </a:br>
            <a:r>
              <a:rPr lang="en-US" sz="900" b="1" kern="0" dirty="0">
                <a:solidFill>
                  <a:srgbClr val="000000"/>
                </a:solidFill>
              </a:rPr>
              <a:t>Accept the challenge &amp; Register</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Network</a:t>
            </a:r>
            <a:r>
              <a:rPr lang="en-US" sz="900" kern="0" dirty="0">
                <a:solidFill>
                  <a:srgbClr val="000000"/>
                </a:solidFill>
              </a:rPr>
              <a:t> &amp;</a:t>
            </a:r>
            <a:r>
              <a:rPr lang="en-US" sz="900" b="1" kern="0" dirty="0">
                <a:solidFill>
                  <a:srgbClr val="000000"/>
                </a:solidFill>
              </a:rPr>
              <a:t> Form</a:t>
            </a:r>
            <a:r>
              <a:rPr lang="en-US" sz="900" kern="0" dirty="0">
                <a:solidFill>
                  <a:srgbClr val="000000"/>
                </a:solidFill>
              </a:rPr>
              <a:t> teams (~4 to 5 members) &amp; join dedicated </a:t>
            </a:r>
            <a:r>
              <a:rPr lang="en-US" sz="900" kern="0" dirty="0">
                <a:solidFill>
                  <a:srgbClr val="000000"/>
                </a:solidFill>
                <a:hlinkClick r:id="rId4"/>
              </a:rPr>
              <a:t>Slack workspace</a:t>
            </a:r>
            <a:br>
              <a:rPr lang="en-US" sz="900" kern="0" dirty="0">
                <a:solidFill>
                  <a:srgbClr val="000000"/>
                </a:solidFill>
              </a:rPr>
            </a:br>
            <a:br>
              <a:rPr lang="en-US" sz="900" kern="0" dirty="0">
                <a:solidFill>
                  <a:srgbClr val="000000"/>
                </a:solidFill>
              </a:rPr>
            </a:b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5"/>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49" name="TextBox 48">
            <a:extLst>
              <a:ext uri="{FF2B5EF4-FFF2-40B4-BE49-F238E27FC236}">
                <a16:creationId xmlns:a16="http://schemas.microsoft.com/office/drawing/2014/main" id="{2BBF0E52-4124-7A44-B011-F84F8CBC3BEB}"/>
              </a:ext>
            </a:extLst>
          </p:cNvPr>
          <p:cNvSpPr txBox="1"/>
          <p:nvPr/>
        </p:nvSpPr>
        <p:spPr>
          <a:xfrm>
            <a:off x="1522022" y="1470658"/>
            <a:ext cx="1146610" cy="261610"/>
          </a:xfrm>
          <a:prstGeom prst="rect">
            <a:avLst/>
          </a:prstGeom>
          <a:noFill/>
        </p:spPr>
        <p:txBody>
          <a:bodyPr wrap="square" rtlCol="0" anchor="t">
            <a:spAutoFit/>
          </a:bodyPr>
          <a:lstStyle/>
          <a:p>
            <a:pP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April 10, 2020</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1" name="Oval 50">
            <a:extLst>
              <a:ext uri="{FF2B5EF4-FFF2-40B4-BE49-F238E27FC236}">
                <a16:creationId xmlns:a16="http://schemas.microsoft.com/office/drawing/2014/main" id="{293B9403-428C-2947-96EB-9EFD9C156866}"/>
              </a:ext>
            </a:extLst>
          </p:cNvPr>
          <p:cNvSpPr/>
          <p:nvPr/>
        </p:nvSpPr>
        <p:spPr bwMode="auto">
          <a:xfrm>
            <a:off x="5342133" y="1139269"/>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2" name="TextBox 51">
            <a:extLst>
              <a:ext uri="{FF2B5EF4-FFF2-40B4-BE49-F238E27FC236}">
                <a16:creationId xmlns:a16="http://schemas.microsoft.com/office/drawing/2014/main" id="{E4FABA73-DC85-D745-9B9A-B3A8D1CD4403}"/>
              </a:ext>
            </a:extLst>
          </p:cNvPr>
          <p:cNvSpPr txBox="1"/>
          <p:nvPr/>
        </p:nvSpPr>
        <p:spPr>
          <a:xfrm>
            <a:off x="4873208" y="1467036"/>
            <a:ext cx="1146611" cy="261610"/>
          </a:xfrm>
          <a:prstGeom prst="rect">
            <a:avLst/>
          </a:prstGeom>
          <a:noFill/>
        </p:spPr>
        <p:txBody>
          <a:bodyPr wrap="square" rtlCol="0" anchor="t">
            <a:spAutoFit/>
          </a:bodyPr>
          <a:lstStyle/>
          <a:p>
            <a:pP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April </a:t>
            </a:r>
            <a:r>
              <a:rPr lang="en-US" sz="1100" kern="0" dirty="0">
                <a:solidFill>
                  <a:srgbClr val="000000"/>
                </a:solidFill>
                <a:latin typeface="IBM Plex Sans"/>
              </a:rPr>
              <a:t>15</a:t>
            </a:r>
            <a:r>
              <a:rPr kumimoji="0" lang="en-US" sz="1100" i="0" u="none" strike="noStrike" kern="0" cap="none" spc="0" normalizeH="0" baseline="0" noProof="0" dirty="0">
                <a:ln>
                  <a:noFill/>
                </a:ln>
                <a:solidFill>
                  <a:srgbClr val="000000"/>
                </a:solidFill>
                <a:effectLst/>
                <a:uLnTx/>
                <a:uFillTx/>
                <a:latin typeface="IBM Plex Sans"/>
                <a:ea typeface="+mn-ea"/>
                <a:cs typeface="+mn-cs"/>
              </a:rPr>
              <a:t>, 2020</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3" name="TextBox 52">
            <a:extLst>
              <a:ext uri="{FF2B5EF4-FFF2-40B4-BE49-F238E27FC236}">
                <a16:creationId xmlns:a16="http://schemas.microsoft.com/office/drawing/2014/main" id="{F888A483-FA7F-AE41-A27E-4A48B57AC46F}"/>
              </a:ext>
            </a:extLst>
          </p:cNvPr>
          <p:cNvSpPr txBox="1"/>
          <p:nvPr/>
        </p:nvSpPr>
        <p:spPr>
          <a:xfrm>
            <a:off x="6371905" y="1479747"/>
            <a:ext cx="1146611" cy="261610"/>
          </a:xfrm>
          <a:prstGeom prst="rect">
            <a:avLst/>
          </a:prstGeom>
          <a:noFill/>
        </p:spPr>
        <p:txBody>
          <a:bodyPr wrap="square" rtlCol="0" anchor="t">
            <a:spAutoFit/>
          </a:bodyPr>
          <a:lstStyle/>
          <a:p>
            <a:pP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April 22, 2020</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4" name="Oval 53">
            <a:extLst>
              <a:ext uri="{FF2B5EF4-FFF2-40B4-BE49-F238E27FC236}">
                <a16:creationId xmlns:a16="http://schemas.microsoft.com/office/drawing/2014/main" id="{E3E24565-D6DF-564A-BA99-16E5375C1D17}"/>
              </a:ext>
            </a:extLst>
          </p:cNvPr>
          <p:cNvSpPr/>
          <p:nvPr/>
        </p:nvSpPr>
        <p:spPr bwMode="auto">
          <a:xfrm>
            <a:off x="6840830" y="1178682"/>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5" name="TextBox 54">
            <a:extLst>
              <a:ext uri="{FF2B5EF4-FFF2-40B4-BE49-F238E27FC236}">
                <a16:creationId xmlns:a16="http://schemas.microsoft.com/office/drawing/2014/main" id="{7D73592F-C469-A44A-8BF9-050606B866D2}"/>
              </a:ext>
            </a:extLst>
          </p:cNvPr>
          <p:cNvSpPr txBox="1"/>
          <p:nvPr/>
        </p:nvSpPr>
        <p:spPr>
          <a:xfrm>
            <a:off x="1626402" y="2660045"/>
            <a:ext cx="1146612" cy="931024"/>
          </a:xfrm>
          <a:prstGeom prst="rect">
            <a:avLst/>
          </a:prstGeom>
          <a:noFill/>
        </p:spPr>
        <p:txBody>
          <a:bodyPr wrap="square" rtlCol="0" anchor="t">
            <a:spAutoFit/>
          </a:bodyPr>
          <a:lstStyle/>
          <a:p>
            <a:pPr defTabSz="685966">
              <a:buClr>
                <a:srgbClr val="000000"/>
              </a:buClr>
              <a:defRPr/>
            </a:pPr>
            <a:br>
              <a:rPr lang="en-US" sz="1100" kern="0" dirty="0">
                <a:solidFill>
                  <a:srgbClr val="000000"/>
                </a:solidFill>
              </a:rPr>
            </a:br>
            <a:br>
              <a:rPr lang="en-US" sz="1100" kern="0" dirty="0">
                <a:solidFill>
                  <a:srgbClr val="000000"/>
                </a:solidFill>
              </a:rPr>
            </a:br>
            <a:endParaRPr lang="en-US" sz="1050" kern="0" dirty="0">
              <a:solidFill>
                <a:srgbClr val="000000"/>
              </a:solidFill>
            </a:endParaRPr>
          </a:p>
          <a:p>
            <a:pPr defTabSz="685966">
              <a:buClr>
                <a:srgbClr val="000000"/>
              </a:buClr>
              <a:defRPr/>
            </a:pPr>
            <a:br>
              <a:rPr kumimoji="0" lang="en-US" sz="1100" i="0" u="none" strike="noStrike" kern="0" cap="none" spc="0" normalizeH="0" baseline="0" noProof="0" dirty="0">
                <a:ln>
                  <a:noFill/>
                </a:ln>
                <a:solidFill>
                  <a:srgbClr val="000000"/>
                </a:solidFill>
                <a:effectLst/>
                <a:uLnTx/>
                <a:uFillTx/>
                <a:latin typeface="IBM Plex Sans"/>
                <a:ea typeface="+mn-ea"/>
                <a:cs typeface="+mn-cs"/>
                <a:hlinkClick r:id="rId5"/>
              </a:rPr>
            </a:b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6" name="TextBox 55">
            <a:extLst>
              <a:ext uri="{FF2B5EF4-FFF2-40B4-BE49-F238E27FC236}">
                <a16:creationId xmlns:a16="http://schemas.microsoft.com/office/drawing/2014/main" id="{4321060F-1FD5-EF42-BCDF-3BF6CDC5BD7D}"/>
              </a:ext>
            </a:extLst>
          </p:cNvPr>
          <p:cNvSpPr txBox="1"/>
          <p:nvPr/>
        </p:nvSpPr>
        <p:spPr>
          <a:xfrm>
            <a:off x="1501350" y="2042420"/>
            <a:ext cx="1187954" cy="2708434"/>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rPr>
              <a:t>Webcast and enablement</a:t>
            </a:r>
          </a:p>
          <a:p>
            <a:pPr marL="171450" indent="-171450" defTabSz="685966">
              <a:buClr>
                <a:srgbClr val="000000"/>
              </a:buClr>
              <a:buFont typeface="Arial" panose="020B0604020202020204" pitchFamily="34" charset="0"/>
              <a:buChar char="•"/>
              <a:defRPr/>
            </a:pPr>
            <a:endParaRPr lang="en-US" sz="900" b="1"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Go through</a:t>
            </a:r>
            <a:r>
              <a:rPr lang="en-US" sz="900" kern="0" dirty="0">
                <a:solidFill>
                  <a:srgbClr val="000000"/>
                </a:solidFill>
              </a:rPr>
              <a:t> </a:t>
            </a:r>
            <a:r>
              <a:rPr lang="en-US" sz="900" kern="0" dirty="0">
                <a:solidFill>
                  <a:srgbClr val="000000"/>
                </a:solidFill>
                <a:hlinkClick r:id="rId6"/>
              </a:rPr>
              <a:t>Starter Kits &amp; Technical Library</a:t>
            </a:r>
            <a:endParaRPr lang="en-US" sz="900" kern="0" dirty="0">
              <a:solidFill>
                <a:srgbClr val="000000"/>
              </a:solidFill>
            </a:endParaRPr>
          </a:p>
          <a:p>
            <a:pPr marL="171450" indent="-171450" defTabSz="685966">
              <a:buClr>
                <a:srgbClr val="000000"/>
              </a:buClr>
              <a:buFont typeface="Arial" panose="020B0604020202020204" pitchFamily="34" charset="0"/>
              <a:buChar char="•"/>
              <a:defRPr/>
            </a:pPr>
            <a:endParaRPr lang="en-US" sz="900" b="1"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Ideate</a:t>
            </a:r>
            <a:r>
              <a:rPr lang="en-US" sz="900" kern="0" dirty="0">
                <a:solidFill>
                  <a:srgbClr val="000000"/>
                </a:solidFill>
                <a:latin typeface="IBM Plex Sans"/>
              </a:rPr>
              <a:t> on a Call for Code – Tracks &amp; use cases</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Zero</a:t>
            </a:r>
            <a:r>
              <a:rPr lang="en-US" sz="900" kern="0" dirty="0">
                <a:solidFill>
                  <a:srgbClr val="000000"/>
                </a:solidFill>
                <a:latin typeface="IBM Plex Sans"/>
              </a:rPr>
              <a:t> in on a problem statement.</a:t>
            </a: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5"/>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7" name="TextBox 56">
            <a:extLst>
              <a:ext uri="{FF2B5EF4-FFF2-40B4-BE49-F238E27FC236}">
                <a16:creationId xmlns:a16="http://schemas.microsoft.com/office/drawing/2014/main" id="{72C1C378-3319-1F4C-BFD3-17D1A174CCFD}"/>
              </a:ext>
            </a:extLst>
          </p:cNvPr>
          <p:cNvSpPr txBox="1"/>
          <p:nvPr/>
        </p:nvSpPr>
        <p:spPr>
          <a:xfrm>
            <a:off x="3129744" y="2026687"/>
            <a:ext cx="1187954" cy="2431435"/>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rPr>
              <a:t>Identify</a:t>
            </a:r>
            <a:r>
              <a:rPr lang="en-US" sz="900" kern="0" dirty="0">
                <a:solidFill>
                  <a:srgbClr val="000000"/>
                </a:solidFill>
              </a:rPr>
              <a:t> </a:t>
            </a:r>
            <a:r>
              <a:rPr lang="en-US" sz="900" kern="0" dirty="0">
                <a:solidFill>
                  <a:srgbClr val="000000"/>
                </a:solidFill>
                <a:hlinkClick r:id="rId7"/>
              </a:rPr>
              <a:t>IBM Cloud</a:t>
            </a:r>
            <a:r>
              <a:rPr lang="en-US" sz="900" kern="0" dirty="0">
                <a:solidFill>
                  <a:srgbClr val="000000"/>
                </a:solidFill>
              </a:rPr>
              <a:t> services</a:t>
            </a:r>
          </a:p>
          <a:p>
            <a:pPr marL="171450" indent="-171450" defTabSz="685966">
              <a:buClr>
                <a:srgbClr val="000000"/>
              </a:buClr>
              <a:buFont typeface="Arial" panose="020B0604020202020204" pitchFamily="34" charset="0"/>
              <a:buChar char="•"/>
              <a:defRPr/>
            </a:pPr>
            <a:endParaRPr lang="en-US" sz="900" b="1"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Draw</a:t>
            </a:r>
            <a:r>
              <a:rPr lang="en-US" sz="900" kern="0" dirty="0">
                <a:solidFill>
                  <a:srgbClr val="000000"/>
                </a:solidFill>
              </a:rPr>
              <a:t> up the solution architecture diagram.</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kern="0" dirty="0">
                <a:solidFill>
                  <a:srgbClr val="000000"/>
                </a:solidFill>
              </a:rPr>
              <a:t>Start </a:t>
            </a:r>
            <a:r>
              <a:rPr lang="en-US" sz="900" b="1" kern="0" dirty="0">
                <a:solidFill>
                  <a:srgbClr val="000000"/>
                </a:solidFill>
              </a:rPr>
              <a:t>Building</a:t>
            </a:r>
            <a:r>
              <a:rPr lang="en-US" sz="900" kern="0" dirty="0">
                <a:solidFill>
                  <a:srgbClr val="000000"/>
                </a:solidFill>
              </a:rPr>
              <a:t> your solution with your teams and leverage IBM Cloud services</a:t>
            </a: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5"/>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8" name="TextBox 57">
            <a:extLst>
              <a:ext uri="{FF2B5EF4-FFF2-40B4-BE49-F238E27FC236}">
                <a16:creationId xmlns:a16="http://schemas.microsoft.com/office/drawing/2014/main" id="{2646781B-0F4F-6D45-810A-636EE9F111CE}"/>
              </a:ext>
            </a:extLst>
          </p:cNvPr>
          <p:cNvSpPr txBox="1"/>
          <p:nvPr/>
        </p:nvSpPr>
        <p:spPr>
          <a:xfrm>
            <a:off x="4747924" y="2022437"/>
            <a:ext cx="1187954" cy="2431435"/>
          </a:xfrm>
          <a:prstGeom prst="rect">
            <a:avLst/>
          </a:prstGeom>
          <a:noFill/>
        </p:spPr>
        <p:txBody>
          <a:bodyPr wrap="square" rtlCol="0" anchor="t">
            <a:spAutoFit/>
          </a:bodyPr>
          <a:lstStyle/>
          <a:p>
            <a:pPr defTabSz="685966">
              <a:buClr>
                <a:srgbClr val="000000"/>
              </a:buCl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Short Video</a:t>
            </a:r>
            <a:r>
              <a:rPr lang="en-US" sz="900" kern="0" dirty="0">
                <a:solidFill>
                  <a:srgbClr val="000000"/>
                </a:solidFill>
              </a:rPr>
              <a:t> – summing up your solution</a:t>
            </a:r>
            <a:br>
              <a:rPr lang="en-US" sz="900" kern="0" dirty="0">
                <a:solidFill>
                  <a:srgbClr val="000000"/>
                </a:solidFill>
              </a:rPr>
            </a:br>
            <a:br>
              <a:rPr lang="en-US" sz="900" kern="0" dirty="0">
                <a:solidFill>
                  <a:srgbClr val="000000"/>
                </a:solidFill>
              </a:rPr>
            </a:br>
            <a:r>
              <a:rPr lang="en-US" sz="900" b="1" kern="0" dirty="0">
                <a:solidFill>
                  <a:srgbClr val="000000"/>
                </a:solidFill>
              </a:rPr>
              <a:t>Submit – </a:t>
            </a:r>
            <a:r>
              <a:rPr lang="en-US" sz="900" kern="0" dirty="0">
                <a:solidFill>
                  <a:srgbClr val="000000"/>
                </a:solidFill>
              </a:rPr>
              <a:t>India challenge submission deadline.</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kern="0" dirty="0">
                <a:solidFill>
                  <a:srgbClr val="000000"/>
                </a:solidFill>
              </a:rPr>
              <a:t>GitHub code repository, video, slides etc.</a:t>
            </a: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5"/>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9" name="TextBox 58">
            <a:extLst>
              <a:ext uri="{FF2B5EF4-FFF2-40B4-BE49-F238E27FC236}">
                <a16:creationId xmlns:a16="http://schemas.microsoft.com/office/drawing/2014/main" id="{855194AF-2498-9845-B734-626FF5281B50}"/>
              </a:ext>
            </a:extLst>
          </p:cNvPr>
          <p:cNvSpPr txBox="1"/>
          <p:nvPr/>
        </p:nvSpPr>
        <p:spPr>
          <a:xfrm>
            <a:off x="6376318" y="2026024"/>
            <a:ext cx="1187954" cy="1046440"/>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Results announced</a:t>
            </a:r>
            <a:br>
              <a:rPr lang="en-US" sz="900" kern="0" dirty="0">
                <a:solidFill>
                  <a:srgbClr val="000000"/>
                </a:solidFill>
              </a:rPr>
            </a:br>
            <a:r>
              <a:rPr lang="en-US" sz="900" kern="0" dirty="0">
                <a:solidFill>
                  <a:srgbClr val="000000"/>
                </a:solidFill>
              </a:rPr>
              <a:t>on webcast at 2PM</a:t>
            </a: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5"/>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68" name="Striped Right Arrow 67">
            <a:extLst>
              <a:ext uri="{FF2B5EF4-FFF2-40B4-BE49-F238E27FC236}">
                <a16:creationId xmlns:a16="http://schemas.microsoft.com/office/drawing/2014/main" id="{EA230010-65C1-5843-915A-2D1CE642EF20}"/>
              </a:ext>
            </a:extLst>
          </p:cNvPr>
          <p:cNvSpPr/>
          <p:nvPr/>
        </p:nvSpPr>
        <p:spPr bwMode="auto">
          <a:xfrm>
            <a:off x="351456" y="4596499"/>
            <a:ext cx="8463932" cy="459644"/>
          </a:xfrm>
          <a:prstGeom prst="stripedRightArrow">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ctr" defTabSz="914400" rtl="0" eaLnBrk="1" fontAlgn="base" latinLnBrk="0" hangingPunct="1">
              <a:lnSpc>
                <a:spcPts val="1600"/>
              </a:lnSpc>
              <a:spcBef>
                <a:spcPct val="0"/>
              </a:spcBef>
              <a:spcAft>
                <a:spcPts val="600"/>
              </a:spcAft>
              <a:buClrTx/>
              <a:buSzTx/>
              <a:buFontTx/>
              <a:buNone/>
              <a:tabLst/>
            </a:pPr>
            <a:r>
              <a:rPr kumimoji="0" lang="en-US" sz="1200" b="0" i="0" u="none" strike="noStrike" cap="none" normalizeH="0" baseline="0" dirty="0">
                <a:ln>
                  <a:noFill/>
                </a:ln>
                <a:solidFill>
                  <a:schemeClr val="bg1"/>
                </a:solidFill>
                <a:effectLst/>
                <a:latin typeface="IBM Plex Sans" panose="020B0503050000000000" pitchFamily="34" charset="77"/>
              </a:rPr>
              <a:t>Constant IBM Mentoring</a:t>
            </a:r>
          </a:p>
        </p:txBody>
      </p:sp>
      <p:pic>
        <p:nvPicPr>
          <p:cNvPr id="3" name="Picture 2" descr="A picture containing drawing, food&#10;&#10;Description automatically generated">
            <a:extLst>
              <a:ext uri="{FF2B5EF4-FFF2-40B4-BE49-F238E27FC236}">
                <a16:creationId xmlns:a16="http://schemas.microsoft.com/office/drawing/2014/main" id="{D1A67E06-3FA7-624B-B0E2-B3542499A8EA}"/>
              </a:ext>
            </a:extLst>
          </p:cNvPr>
          <p:cNvPicPr>
            <a:picLocks noChangeAspect="1"/>
          </p:cNvPicPr>
          <p:nvPr/>
        </p:nvPicPr>
        <p:blipFill>
          <a:blip r:embed="rId8"/>
          <a:stretch>
            <a:fillRect/>
          </a:stretch>
        </p:blipFill>
        <p:spPr>
          <a:xfrm>
            <a:off x="8174775" y="-6684"/>
            <a:ext cx="998173" cy="741600"/>
          </a:xfrm>
          <a:prstGeom prst="rect">
            <a:avLst/>
          </a:prstGeom>
        </p:spPr>
      </p:pic>
      <p:sp>
        <p:nvSpPr>
          <p:cNvPr id="4" name="Title 3">
            <a:extLst>
              <a:ext uri="{FF2B5EF4-FFF2-40B4-BE49-F238E27FC236}">
                <a16:creationId xmlns:a16="http://schemas.microsoft.com/office/drawing/2014/main" id="{A67B2601-1C2E-3E4F-A83F-363B6E38A98C}"/>
              </a:ext>
            </a:extLst>
          </p:cNvPr>
          <p:cNvSpPr>
            <a:spLocks noGrp="1"/>
          </p:cNvSpPr>
          <p:nvPr>
            <p:ph type="title"/>
          </p:nvPr>
        </p:nvSpPr>
        <p:spPr/>
        <p:txBody>
          <a:bodyPr/>
          <a:lstStyle/>
          <a:p>
            <a:r>
              <a:rPr lang="en-US" dirty="0"/>
              <a:t>Timeline &amp; Guidance</a:t>
            </a:r>
            <a:br>
              <a:rPr lang="en-US" dirty="0"/>
            </a:br>
            <a:endParaRPr lang="en-US" dirty="0"/>
          </a:p>
        </p:txBody>
      </p:sp>
      <p:sp>
        <p:nvSpPr>
          <p:cNvPr id="28" name="Oval 27">
            <a:extLst>
              <a:ext uri="{FF2B5EF4-FFF2-40B4-BE49-F238E27FC236}">
                <a16:creationId xmlns:a16="http://schemas.microsoft.com/office/drawing/2014/main" id="{E8B6EC3B-5795-6746-A6A0-FD0535005B4F}"/>
              </a:ext>
            </a:extLst>
          </p:cNvPr>
          <p:cNvSpPr/>
          <p:nvPr/>
        </p:nvSpPr>
        <p:spPr bwMode="auto">
          <a:xfrm>
            <a:off x="8339527" y="1165202"/>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9" name="TextBox 28">
            <a:extLst>
              <a:ext uri="{FF2B5EF4-FFF2-40B4-BE49-F238E27FC236}">
                <a16:creationId xmlns:a16="http://schemas.microsoft.com/office/drawing/2014/main" id="{C845EF99-AA4F-414A-961A-7137A148CB5D}"/>
              </a:ext>
            </a:extLst>
          </p:cNvPr>
          <p:cNvSpPr txBox="1"/>
          <p:nvPr/>
        </p:nvSpPr>
        <p:spPr>
          <a:xfrm>
            <a:off x="7821361" y="2022437"/>
            <a:ext cx="1187954" cy="923330"/>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rPr>
              <a:t>Global Challenge -</a:t>
            </a:r>
            <a:r>
              <a:rPr lang="en-US" sz="900" kern="0" dirty="0">
                <a:solidFill>
                  <a:srgbClr val="000000"/>
                </a:solidFill>
              </a:rPr>
              <a:t>Initial submissions deadline</a:t>
            </a: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5"/>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30" name="TextBox 29">
            <a:extLst>
              <a:ext uri="{FF2B5EF4-FFF2-40B4-BE49-F238E27FC236}">
                <a16:creationId xmlns:a16="http://schemas.microsoft.com/office/drawing/2014/main" id="{50D11AC9-80A8-D64D-95CB-6CD75BB239DC}"/>
              </a:ext>
            </a:extLst>
          </p:cNvPr>
          <p:cNvSpPr txBox="1"/>
          <p:nvPr/>
        </p:nvSpPr>
        <p:spPr>
          <a:xfrm>
            <a:off x="7870602" y="1503813"/>
            <a:ext cx="1146611" cy="261610"/>
          </a:xfrm>
          <a:prstGeom prst="rect">
            <a:avLst/>
          </a:prstGeom>
          <a:noFill/>
        </p:spPr>
        <p:txBody>
          <a:bodyPr wrap="square" rtlCol="0" anchor="t">
            <a:spAutoFit/>
          </a:bodyPr>
          <a:lstStyle/>
          <a:p>
            <a:pP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April 2</a:t>
            </a:r>
            <a:r>
              <a:rPr lang="en-US" sz="1100" kern="0" dirty="0">
                <a:solidFill>
                  <a:srgbClr val="000000"/>
                </a:solidFill>
                <a:latin typeface="IBM Plex Sans"/>
              </a:rPr>
              <a:t>7</a:t>
            </a:r>
            <a:r>
              <a:rPr kumimoji="0" lang="en-US" sz="1100" i="0" u="none" strike="noStrike" kern="0" cap="none" spc="0" normalizeH="0" baseline="0" noProof="0" dirty="0">
                <a:ln>
                  <a:noFill/>
                </a:ln>
                <a:solidFill>
                  <a:srgbClr val="000000"/>
                </a:solidFill>
                <a:effectLst/>
                <a:uLnTx/>
                <a:uFillTx/>
                <a:latin typeface="IBM Plex Sans"/>
                <a:ea typeface="+mn-ea"/>
                <a:cs typeface="+mn-cs"/>
              </a:rPr>
              <a:t>, 2020</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65185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93A47B1-9C3B-1249-A5A0-BC042A760BC7}"/>
              </a:ext>
            </a:extLst>
          </p:cNvPr>
          <p:cNvSpPr>
            <a:spLocks noChangeArrowheads="1"/>
          </p:cNvSpPr>
          <p:nvPr/>
        </p:nvSpPr>
        <p:spPr bwMode="auto">
          <a:xfrm>
            <a:off x="358587" y="514350"/>
            <a:ext cx="8462683" cy="4342210"/>
          </a:xfrm>
          <a:prstGeom prst="rect">
            <a:avLst/>
          </a:prstGeom>
          <a:noFill/>
          <a:ln w="28575">
            <a:solidFill>
              <a:srgbClr val="3333CC"/>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33363">
              <a:lnSpc>
                <a:spcPct val="85000"/>
              </a:lnSpc>
              <a:spcBef>
                <a:spcPct val="60000"/>
              </a:spcBef>
              <a:buClr>
                <a:schemeClr val="tx1"/>
              </a:buClr>
              <a:buFont typeface="Wingdings" panose="05000000000000000000" pitchFamily="2" charset="2"/>
              <a:buChar char="§"/>
              <a:defRPr sz="1400">
                <a:solidFill>
                  <a:schemeClr val="tx1"/>
                </a:solidFill>
                <a:latin typeface="Arial" panose="020B0604020202020204" pitchFamily="34" charset="0"/>
              </a:defRPr>
            </a:lvl1pPr>
            <a:lvl2pPr marL="806450" indent="-174625">
              <a:lnSpc>
                <a:spcPct val="85000"/>
              </a:lnSpc>
              <a:spcBef>
                <a:spcPct val="60000"/>
              </a:spcBef>
              <a:buClr>
                <a:schemeClr val="tx1"/>
              </a:buClr>
              <a:buFont typeface="Arial" panose="020B0604020202020204" pitchFamily="34" charset="0"/>
              <a:buChar char="–"/>
              <a:defRPr sz="1400">
                <a:solidFill>
                  <a:schemeClr val="tx1"/>
                </a:solidFill>
                <a:latin typeface="Arial" panose="020B0604020202020204" pitchFamily="34" charset="0"/>
              </a:defRPr>
            </a:lvl2pPr>
            <a:lvl3pPr marL="1082675" indent="-161925">
              <a:lnSpc>
                <a:spcPct val="85000"/>
              </a:lnSpc>
              <a:spcBef>
                <a:spcPct val="60000"/>
              </a:spcBef>
              <a:buChar char="•"/>
              <a:defRPr sz="1400">
                <a:solidFill>
                  <a:schemeClr val="tx1"/>
                </a:solidFill>
                <a:latin typeface="Arial" panose="020B0604020202020204" pitchFamily="34" charset="0"/>
              </a:defRPr>
            </a:lvl3pPr>
            <a:lvl4pPr marL="1027113" indent="-174625">
              <a:lnSpc>
                <a:spcPct val="85000"/>
              </a:lnSpc>
              <a:spcBef>
                <a:spcPct val="60000"/>
              </a:spcBef>
              <a:buFont typeface="Arial" panose="020B0604020202020204" pitchFamily="34" charset="0"/>
              <a:buChar char="–"/>
              <a:defRPr sz="1400">
                <a:solidFill>
                  <a:schemeClr val="tx1"/>
                </a:solidFill>
                <a:latin typeface="Arial" panose="020B0604020202020204" pitchFamily="34" charset="0"/>
              </a:defRPr>
            </a:lvl4pPr>
            <a:lvl5pPr marL="1660525" indent="-174625">
              <a:lnSpc>
                <a:spcPct val="85000"/>
              </a:lnSpc>
              <a:spcBef>
                <a:spcPct val="60000"/>
              </a:spcBef>
              <a:buFont typeface="Arial" panose="020B0604020202020204" pitchFamily="34" charset="0"/>
              <a:buChar char="»"/>
              <a:defRPr sz="1400">
                <a:solidFill>
                  <a:schemeClr val="tx1"/>
                </a:solidFill>
                <a:latin typeface="Arial" panose="020B0604020202020204" pitchFamily="34" charset="0"/>
              </a:defRPr>
            </a:lvl5pPr>
            <a:lvl6pPr marL="2117725" indent="-174625" eaLnBrk="0" fontAlgn="base" hangingPunct="0">
              <a:lnSpc>
                <a:spcPct val="85000"/>
              </a:lnSpc>
              <a:spcBef>
                <a:spcPct val="6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574925" indent="-174625" eaLnBrk="0" fontAlgn="base" hangingPunct="0">
              <a:lnSpc>
                <a:spcPct val="85000"/>
              </a:lnSpc>
              <a:spcBef>
                <a:spcPct val="6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032125" indent="-174625" eaLnBrk="0" fontAlgn="base" hangingPunct="0">
              <a:lnSpc>
                <a:spcPct val="85000"/>
              </a:lnSpc>
              <a:spcBef>
                <a:spcPct val="6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489325" indent="-174625" eaLnBrk="0" fontAlgn="base" hangingPunct="0">
              <a:lnSpc>
                <a:spcPct val="85000"/>
              </a:lnSpc>
              <a:spcBef>
                <a:spcPct val="6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a:spcBef>
                <a:spcPct val="0"/>
              </a:spcBef>
              <a:buClr>
                <a:srgbClr val="000000"/>
              </a:buClr>
              <a:buFont typeface="Wingdings" panose="05000000000000000000" pitchFamily="2" charset="2"/>
              <a:buNone/>
              <a:defRPr/>
            </a:pPr>
            <a:r>
              <a:rPr lang="en-US" altLang="en-US" sz="1950" b="1" dirty="0">
                <a:solidFill>
                  <a:srgbClr val="000000"/>
                </a:solidFill>
                <a:latin typeface="+mn-lt"/>
              </a:rPr>
              <a:t>NOTICE TO</a:t>
            </a:r>
          </a:p>
          <a:p>
            <a:pPr algn="ctr">
              <a:buClr>
                <a:srgbClr val="000000"/>
              </a:buClr>
              <a:buFont typeface="Wingdings" panose="05000000000000000000" pitchFamily="2" charset="2"/>
              <a:buNone/>
              <a:defRPr/>
            </a:pPr>
            <a:r>
              <a:rPr lang="en-US" altLang="en-US" sz="1950" b="1" dirty="0">
                <a:solidFill>
                  <a:srgbClr val="000000"/>
                </a:solidFill>
                <a:latin typeface="+mn-lt"/>
              </a:rPr>
              <a:t>EMPLOYEES AND REPRESENTATIVES OF </a:t>
            </a:r>
          </a:p>
          <a:p>
            <a:pPr algn="ctr">
              <a:buClr>
                <a:srgbClr val="000000"/>
              </a:buClr>
              <a:buFont typeface="Wingdings" panose="05000000000000000000" pitchFamily="2" charset="2"/>
              <a:buNone/>
              <a:defRPr/>
            </a:pPr>
            <a:r>
              <a:rPr lang="en-US" altLang="en-US" sz="1950" b="1" dirty="0">
                <a:solidFill>
                  <a:srgbClr val="000000"/>
                </a:solidFill>
                <a:latin typeface="+mn-lt"/>
              </a:rPr>
              <a:t>GOVERNMENT OWNED ENTITIES</a:t>
            </a:r>
          </a:p>
          <a:p>
            <a:pPr>
              <a:spcBef>
                <a:spcPct val="75000"/>
              </a:spcBef>
              <a:buClr>
                <a:srgbClr val="000000"/>
              </a:buClr>
              <a:buFont typeface="Wingdings" panose="05000000000000000000" pitchFamily="2" charset="2"/>
              <a:buNone/>
              <a:defRPr/>
            </a:pPr>
            <a:r>
              <a:rPr lang="en-US" altLang="en-US" sz="1950" dirty="0">
                <a:solidFill>
                  <a:srgbClr val="000000"/>
                </a:solidFill>
                <a:latin typeface="+mn-lt"/>
              </a:rPr>
              <a:t>At this IBM function, IBM is providing refreshments and/or promotional items and considers this a normal business courtesy.  Some</a:t>
            </a:r>
            <a:r>
              <a:rPr lang="en-US" altLang="en-US" sz="1950" dirty="0">
                <a:solidFill>
                  <a:srgbClr val="FF33CC"/>
                </a:solidFill>
                <a:latin typeface="+mn-lt"/>
              </a:rPr>
              <a:t> </a:t>
            </a:r>
            <a:r>
              <a:rPr lang="en-US" altLang="en-US" sz="1950" dirty="0">
                <a:solidFill>
                  <a:srgbClr val="000000"/>
                </a:solidFill>
                <a:latin typeface="+mn-lt"/>
              </a:rPr>
              <a:t>organizations or local government agencies do not permit their employees to accept food or refreshments from contractors doing business with them. </a:t>
            </a:r>
          </a:p>
          <a:p>
            <a:pPr>
              <a:buClr>
                <a:srgbClr val="000000"/>
              </a:buClr>
              <a:buFont typeface="Wingdings" panose="05000000000000000000" pitchFamily="2" charset="2"/>
              <a:buNone/>
              <a:defRPr/>
            </a:pPr>
            <a:r>
              <a:rPr lang="en-US" altLang="en-US" sz="1950" dirty="0">
                <a:solidFill>
                  <a:srgbClr val="000000"/>
                </a:solidFill>
                <a:latin typeface="+mn-lt"/>
              </a:rPr>
              <a:t>IBM provides this notice to assist you in ensuring that your acceptance of the amenities is in compliance with your employer’s internal policies. If your receipt of the amenities during your attendance and participation in the event presents an issue, please advise IBM. </a:t>
            </a:r>
          </a:p>
        </p:txBody>
      </p:sp>
      <p:pic>
        <p:nvPicPr>
          <p:cNvPr id="2" name="Picture 1">
            <a:extLst>
              <a:ext uri="{FF2B5EF4-FFF2-40B4-BE49-F238E27FC236}">
                <a16:creationId xmlns:a16="http://schemas.microsoft.com/office/drawing/2014/main" id="{AD5C8B4E-B664-D54D-A532-33E56DE1FCFD}"/>
              </a:ext>
            </a:extLst>
          </p:cNvPr>
          <p:cNvPicPr>
            <a:picLocks noChangeAspect="1"/>
          </p:cNvPicPr>
          <p:nvPr/>
        </p:nvPicPr>
        <p:blipFill>
          <a:blip r:embed="rId3"/>
          <a:stretch>
            <a:fillRect/>
          </a:stretch>
        </p:blipFill>
        <p:spPr>
          <a:xfrm>
            <a:off x="7853082" y="0"/>
            <a:ext cx="1093694" cy="493614"/>
          </a:xfrm>
          <a:prstGeom prst="rect">
            <a:avLst/>
          </a:prstGeom>
        </p:spPr>
      </p:pic>
    </p:spTree>
    <p:extLst>
      <p:ext uri="{BB962C8B-B14F-4D97-AF65-F5344CB8AC3E}">
        <p14:creationId xmlns:p14="http://schemas.microsoft.com/office/powerpoint/2010/main" val="1186806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5C9F-10A7-8F4E-A818-494CAB3AAC0C}"/>
              </a:ext>
            </a:extLst>
          </p:cNvPr>
          <p:cNvSpPr>
            <a:spLocks noGrp="1"/>
          </p:cNvSpPr>
          <p:nvPr>
            <p:ph type="title"/>
          </p:nvPr>
        </p:nvSpPr>
        <p:spPr/>
        <p:txBody>
          <a:bodyPr/>
          <a:lstStyle/>
          <a:p>
            <a:r>
              <a:rPr lang="en-US" sz="3200" dirty="0"/>
              <a:t>Submissions</a:t>
            </a:r>
            <a:endParaRPr lang="en-US" dirty="0"/>
          </a:p>
        </p:txBody>
      </p:sp>
      <p:sp>
        <p:nvSpPr>
          <p:cNvPr id="3" name="Footer Placeholder 2">
            <a:extLst>
              <a:ext uri="{FF2B5EF4-FFF2-40B4-BE49-F238E27FC236}">
                <a16:creationId xmlns:a16="http://schemas.microsoft.com/office/drawing/2014/main" id="{89B40A7C-8D23-3840-8219-8158602A91FD}"/>
              </a:ext>
            </a:extLst>
          </p:cNvPr>
          <p:cNvSpPr>
            <a:spLocks noGrp="1"/>
          </p:cNvSpPr>
          <p:nvPr>
            <p:ph type="ftr" sz="quarter" idx="10"/>
          </p:nvPr>
        </p:nvSpPr>
        <p:spPr/>
        <p:txBody>
          <a:bodyPr/>
          <a:lstStyle/>
          <a:p>
            <a:r>
              <a:rPr lang="en-US" dirty="0"/>
              <a:t>DevRel / CFC-India / April 10, 2020 / © 2020 IBM Corporation</a:t>
            </a:r>
          </a:p>
        </p:txBody>
      </p:sp>
      <p:sp>
        <p:nvSpPr>
          <p:cNvPr id="4" name="Slide Number Placeholder 3">
            <a:extLst>
              <a:ext uri="{FF2B5EF4-FFF2-40B4-BE49-F238E27FC236}">
                <a16:creationId xmlns:a16="http://schemas.microsoft.com/office/drawing/2014/main" id="{95FED2DB-3A0D-274B-8B40-52AD8DF81FBE}"/>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8" name="Text Placeholder 7">
            <a:extLst>
              <a:ext uri="{FF2B5EF4-FFF2-40B4-BE49-F238E27FC236}">
                <a16:creationId xmlns:a16="http://schemas.microsoft.com/office/drawing/2014/main" id="{2426E26E-AD0B-5946-8587-2C90B364DF3B}"/>
              </a:ext>
            </a:extLst>
          </p:cNvPr>
          <p:cNvSpPr>
            <a:spLocks noGrp="1"/>
          </p:cNvSpPr>
          <p:nvPr>
            <p:ph type="body" sz="quarter" idx="13"/>
          </p:nvPr>
        </p:nvSpPr>
        <p:spPr>
          <a:xfrm>
            <a:off x="219456" y="1243584"/>
            <a:ext cx="3981070" cy="3252216"/>
          </a:xfrm>
        </p:spPr>
        <p:txBody>
          <a:bodyPr/>
          <a:lstStyle/>
          <a:p>
            <a:pPr>
              <a:lnSpc>
                <a:spcPct val="100000"/>
              </a:lnSpc>
            </a:pPr>
            <a:r>
              <a:rPr lang="en-US" sz="1600" dirty="0"/>
              <a:t>Mail your link</a:t>
            </a:r>
            <a:r>
              <a:rPr lang="en-IN" sz="1600" dirty="0"/>
              <a:t> for the submission</a:t>
            </a:r>
          </a:p>
          <a:p>
            <a:pPr>
              <a:lnSpc>
                <a:spcPct val="100000"/>
              </a:lnSpc>
            </a:pPr>
            <a:r>
              <a:rPr lang="en-IN" sz="1600" dirty="0"/>
              <a:t>- publicly accessible GitHub repository- (or other location such as GitLab or Box) </a:t>
            </a:r>
          </a:p>
          <a:p>
            <a:endParaRPr lang="en-IN" sz="1600" dirty="0"/>
          </a:p>
          <a:p>
            <a:r>
              <a:rPr lang="en-US" sz="1600" dirty="0"/>
              <a:t>Mail id</a:t>
            </a:r>
          </a:p>
          <a:p>
            <a:pPr marL="285750" indent="-285750">
              <a:buFontTx/>
              <a:buChar char="-"/>
            </a:pPr>
            <a:r>
              <a:rPr lang="en-US" sz="1600" dirty="0">
                <a:hlinkClick r:id="rId3"/>
              </a:rPr>
              <a:t>ibmcode@in.ibm.com</a:t>
            </a:r>
            <a:endParaRPr lang="en-US" sz="1600" dirty="0"/>
          </a:p>
          <a:p>
            <a:pPr marL="285750" indent="-285750">
              <a:buFontTx/>
              <a:buChar char="-"/>
            </a:pPr>
            <a:endParaRPr lang="en-US" sz="1600" dirty="0"/>
          </a:p>
        </p:txBody>
      </p:sp>
      <p:sp>
        <p:nvSpPr>
          <p:cNvPr id="10" name="Text Placeholder 9">
            <a:extLst>
              <a:ext uri="{FF2B5EF4-FFF2-40B4-BE49-F238E27FC236}">
                <a16:creationId xmlns:a16="http://schemas.microsoft.com/office/drawing/2014/main" id="{52ACD703-4429-8448-AC32-9C2A4FF27022}"/>
              </a:ext>
            </a:extLst>
          </p:cNvPr>
          <p:cNvSpPr>
            <a:spLocks noGrp="1"/>
          </p:cNvSpPr>
          <p:nvPr>
            <p:ph type="body" sz="quarter" idx="12"/>
          </p:nvPr>
        </p:nvSpPr>
        <p:spPr>
          <a:xfrm>
            <a:off x="6443664" y="1243584"/>
            <a:ext cx="2471736" cy="3252216"/>
          </a:xfrm>
        </p:spPr>
        <p:txBody>
          <a:bodyPr/>
          <a:lstStyle/>
          <a:p>
            <a:r>
              <a:rPr lang="en-US" sz="1600" dirty="0"/>
              <a:t>Portal</a:t>
            </a:r>
          </a:p>
          <a:p>
            <a:endParaRPr lang="en-US" sz="1400" dirty="0"/>
          </a:p>
          <a:p>
            <a:r>
              <a:rPr lang="en-US" sz="1600" b="1" dirty="0" err="1"/>
              <a:t>bit.ly</a:t>
            </a:r>
            <a:r>
              <a:rPr lang="en-US" sz="1600" b="1" dirty="0"/>
              <a:t>/cfc-</a:t>
            </a:r>
            <a:r>
              <a:rPr lang="en-US" sz="1600" b="1" dirty="0" err="1"/>
              <a:t>india</a:t>
            </a:r>
            <a:endParaRPr lang="en-US" sz="1600" b="1" dirty="0"/>
          </a:p>
          <a:p>
            <a:endParaRPr lang="en-US" dirty="0"/>
          </a:p>
          <a:p>
            <a:endParaRPr lang="en-US" dirty="0"/>
          </a:p>
        </p:txBody>
      </p:sp>
    </p:spTree>
    <p:extLst>
      <p:ext uri="{BB962C8B-B14F-4D97-AF65-F5344CB8AC3E}">
        <p14:creationId xmlns:p14="http://schemas.microsoft.com/office/powerpoint/2010/main" val="4275242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EC48-AF33-F54D-9410-B8FC7880E2E9}"/>
              </a:ext>
            </a:extLst>
          </p:cNvPr>
          <p:cNvSpPr>
            <a:spLocks noGrp="1"/>
          </p:cNvSpPr>
          <p:nvPr>
            <p:ph type="title"/>
          </p:nvPr>
        </p:nvSpPr>
        <p:spPr/>
        <p:txBody>
          <a:bodyPr anchor="ctr"/>
          <a:lstStyle/>
          <a:p>
            <a:pPr algn="ctr"/>
            <a:r>
              <a:rPr lang="en-US" dirty="0" err="1"/>
              <a:t>QnA</a:t>
            </a:r>
            <a:endParaRPr lang="en-US" dirty="0"/>
          </a:p>
        </p:txBody>
      </p:sp>
      <p:sp>
        <p:nvSpPr>
          <p:cNvPr id="3" name="Footer Placeholder 2">
            <a:extLst>
              <a:ext uri="{FF2B5EF4-FFF2-40B4-BE49-F238E27FC236}">
                <a16:creationId xmlns:a16="http://schemas.microsoft.com/office/drawing/2014/main" id="{F4D5367C-E492-7943-A338-D7F5B0630741}"/>
              </a:ext>
            </a:extLst>
          </p:cNvPr>
          <p:cNvSpPr>
            <a:spLocks noGrp="1"/>
          </p:cNvSpPr>
          <p:nvPr>
            <p:ph type="ftr" sz="quarter" idx="10"/>
          </p:nvPr>
        </p:nvSpPr>
        <p:spPr/>
        <p:txBody>
          <a:bodyPr/>
          <a:lstStyle/>
          <a:p>
            <a:r>
              <a:rPr lang="en-US" dirty="0"/>
              <a:t>DevRel / CFC-India / April 10, 2020 / © 2020 IBM Corporation</a:t>
            </a:r>
          </a:p>
        </p:txBody>
      </p:sp>
      <p:sp>
        <p:nvSpPr>
          <p:cNvPr id="4" name="Slide Number Placeholder 3">
            <a:extLst>
              <a:ext uri="{FF2B5EF4-FFF2-40B4-BE49-F238E27FC236}">
                <a16:creationId xmlns:a16="http://schemas.microsoft.com/office/drawing/2014/main" id="{0AD94EE8-FAF1-064F-B696-EC73A2EE3DB8}"/>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Tree>
    <p:extLst>
      <p:ext uri="{BB962C8B-B14F-4D97-AF65-F5344CB8AC3E}">
        <p14:creationId xmlns:p14="http://schemas.microsoft.com/office/powerpoint/2010/main" val="2096687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5FFB"/>
        </a:solidFill>
        <a:effectLst/>
      </p:bgPr>
    </p:bg>
    <p:spTree>
      <p:nvGrpSpPr>
        <p:cNvPr id="1" name=""/>
        <p:cNvGrpSpPr/>
        <p:nvPr/>
      </p:nvGrpSpPr>
      <p:grpSpPr>
        <a:xfrm>
          <a:off x="0" y="0"/>
          <a:ext cx="0" cy="0"/>
          <a:chOff x="0" y="0"/>
          <a:chExt cx="0" cy="0"/>
        </a:xfrm>
      </p:grpSpPr>
      <p:sp>
        <p:nvSpPr>
          <p:cNvPr id="3" name="Rectangle 8">
            <a:extLst>
              <a:ext uri="{FF2B5EF4-FFF2-40B4-BE49-F238E27FC236}">
                <a16:creationId xmlns:a16="http://schemas.microsoft.com/office/drawing/2014/main" id="{F16D5DAA-8A16-1E44-96AA-44E25A0C63C6}"/>
              </a:ext>
            </a:extLst>
          </p:cNvPr>
          <p:cNvSpPr>
            <a:spLocks noChangeArrowheads="1"/>
          </p:cNvSpPr>
          <p:nvPr/>
        </p:nvSpPr>
        <p:spPr bwMode="auto">
          <a:xfrm>
            <a:off x="1488777" y="2841424"/>
            <a:ext cx="267611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350" dirty="0">
                <a:solidFill>
                  <a:schemeClr val="bg1"/>
                </a:solidFill>
              </a:rPr>
              <a:t>Courses and tutorials (earn badges)</a:t>
            </a:r>
          </a:p>
          <a:p>
            <a:pPr>
              <a:lnSpc>
                <a:spcPct val="100000"/>
              </a:lnSpc>
              <a:spcBef>
                <a:spcPct val="0"/>
              </a:spcBef>
              <a:buNone/>
            </a:pPr>
            <a:r>
              <a:rPr lang="en-US" altLang="en-US" sz="1350" dirty="0">
                <a:solidFill>
                  <a:schemeClr val="bg1"/>
                </a:solidFill>
                <a:hlinkClick r:id="rId3">
                  <a:extLst>
                    <a:ext uri="{A12FA001-AC4F-418D-AE19-62706E023703}">
                      <ahyp:hlinkClr xmlns:ahyp="http://schemas.microsoft.com/office/drawing/2018/hyperlinkcolor" val="tx"/>
                    </a:ext>
                  </a:extLst>
                </a:hlinkClick>
              </a:rPr>
              <a:t>https://cognitiveclass.ai</a:t>
            </a:r>
            <a:endParaRPr lang="en-US" altLang="en-US" sz="1350" dirty="0">
              <a:solidFill>
                <a:schemeClr val="bg1"/>
              </a:solidFill>
            </a:endParaRPr>
          </a:p>
        </p:txBody>
      </p:sp>
      <p:sp>
        <p:nvSpPr>
          <p:cNvPr id="4" name="Rectangle 8">
            <a:extLst>
              <a:ext uri="{FF2B5EF4-FFF2-40B4-BE49-F238E27FC236}">
                <a16:creationId xmlns:a16="http://schemas.microsoft.com/office/drawing/2014/main" id="{B4501D88-89AD-2549-902A-BEC6B6FFD9B5}"/>
              </a:ext>
            </a:extLst>
          </p:cNvPr>
          <p:cNvSpPr>
            <a:spLocks noChangeArrowheads="1"/>
          </p:cNvSpPr>
          <p:nvPr/>
        </p:nvSpPr>
        <p:spPr bwMode="auto">
          <a:xfrm>
            <a:off x="1488776" y="3596166"/>
            <a:ext cx="283571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350" dirty="0">
                <a:solidFill>
                  <a:schemeClr val="bg1"/>
                </a:solidFill>
              </a:rPr>
              <a:t>Check out the IBM Developer website</a:t>
            </a:r>
          </a:p>
          <a:p>
            <a:pPr eaLnBrk="1" hangingPunct="1">
              <a:lnSpc>
                <a:spcPct val="100000"/>
              </a:lnSpc>
              <a:spcBef>
                <a:spcPct val="0"/>
              </a:spcBef>
              <a:buFontTx/>
              <a:buNone/>
            </a:pPr>
            <a:r>
              <a:rPr lang="en-US" altLang="en-US" sz="1350" dirty="0">
                <a:solidFill>
                  <a:schemeClr val="bg1"/>
                </a:solidFill>
                <a:hlinkClick r:id="rId4">
                  <a:extLst>
                    <a:ext uri="{A12FA001-AC4F-418D-AE19-62706E023703}">
                      <ahyp:hlinkClr xmlns:ahyp="http://schemas.microsoft.com/office/drawing/2018/hyperlinkcolor" val="tx"/>
                    </a:ext>
                  </a:extLst>
                </a:hlinkClick>
              </a:rPr>
              <a:t>https://developer.ibm.com/</a:t>
            </a:r>
            <a:endParaRPr lang="en-US" altLang="en-US" sz="1350" dirty="0">
              <a:solidFill>
                <a:schemeClr val="bg1"/>
              </a:solidFill>
            </a:endParaRPr>
          </a:p>
          <a:p>
            <a:pPr eaLnBrk="1" hangingPunct="1">
              <a:lnSpc>
                <a:spcPct val="100000"/>
              </a:lnSpc>
              <a:spcBef>
                <a:spcPct val="0"/>
              </a:spcBef>
              <a:buFontTx/>
              <a:buNone/>
            </a:pPr>
            <a:r>
              <a:rPr lang="en-US" altLang="en-US" sz="1350" dirty="0">
                <a:solidFill>
                  <a:schemeClr val="bg1"/>
                </a:solidFill>
              </a:rPr>
              <a:t>Code Patterns</a:t>
            </a:r>
          </a:p>
        </p:txBody>
      </p:sp>
      <p:pic>
        <p:nvPicPr>
          <p:cNvPr id="5" name="Picture 2" descr="Image result for IBM Developer">
            <a:extLst>
              <a:ext uri="{FF2B5EF4-FFF2-40B4-BE49-F238E27FC236}">
                <a16:creationId xmlns:a16="http://schemas.microsoft.com/office/drawing/2014/main" id="{1CAE4066-A94B-9D43-A4F9-A89B798A1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16" y="3596166"/>
            <a:ext cx="579250" cy="57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65F62C6-D16B-0149-8E9F-6760DF15F738}"/>
              </a:ext>
            </a:extLst>
          </p:cNvPr>
          <p:cNvPicPr>
            <a:picLocks noChangeAspect="1"/>
          </p:cNvPicPr>
          <p:nvPr/>
        </p:nvPicPr>
        <p:blipFill>
          <a:blip r:embed="rId6"/>
          <a:stretch>
            <a:fillRect/>
          </a:stretch>
        </p:blipFill>
        <p:spPr>
          <a:xfrm>
            <a:off x="42205" y="2894669"/>
            <a:ext cx="1223731" cy="507832"/>
          </a:xfrm>
          <a:prstGeom prst="rect">
            <a:avLst/>
          </a:prstGeom>
        </p:spPr>
      </p:pic>
      <p:pic>
        <p:nvPicPr>
          <p:cNvPr id="7" name="Picture 6">
            <a:extLst>
              <a:ext uri="{FF2B5EF4-FFF2-40B4-BE49-F238E27FC236}">
                <a16:creationId xmlns:a16="http://schemas.microsoft.com/office/drawing/2014/main" id="{0C0CDC00-6D3C-9D40-A1DE-AB0030ED7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416" y="4359032"/>
            <a:ext cx="579250" cy="53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9">
            <a:extLst>
              <a:ext uri="{FF2B5EF4-FFF2-40B4-BE49-F238E27FC236}">
                <a16:creationId xmlns:a16="http://schemas.microsoft.com/office/drawing/2014/main" id="{2839E722-10FD-0840-AF94-2881B0A3FAA1}"/>
              </a:ext>
            </a:extLst>
          </p:cNvPr>
          <p:cNvSpPr>
            <a:spLocks noChangeArrowheads="1"/>
          </p:cNvSpPr>
          <p:nvPr/>
        </p:nvSpPr>
        <p:spPr bwMode="auto">
          <a:xfrm>
            <a:off x="1488776" y="4359032"/>
            <a:ext cx="2676117" cy="73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400" dirty="0">
                <a:solidFill>
                  <a:schemeClr val="bg1"/>
                </a:solidFill>
              </a:rPr>
              <a:t>Join the community on Slack</a:t>
            </a:r>
          </a:p>
          <a:p>
            <a:pPr>
              <a:lnSpc>
                <a:spcPct val="100000"/>
              </a:lnSpc>
              <a:spcBef>
                <a:spcPct val="0"/>
              </a:spcBef>
              <a:buNone/>
            </a:pPr>
            <a:r>
              <a:rPr lang="en-US" altLang="en-US" sz="1400" u="sng" dirty="0" err="1">
                <a:solidFill>
                  <a:schemeClr val="bg1"/>
                </a:solidFill>
              </a:rPr>
              <a:t>bit.ly</a:t>
            </a:r>
            <a:r>
              <a:rPr lang="en-US" altLang="en-US" sz="1400" u="sng" dirty="0">
                <a:solidFill>
                  <a:schemeClr val="bg1"/>
                </a:solidFill>
              </a:rPr>
              <a:t>/</a:t>
            </a:r>
            <a:r>
              <a:rPr lang="en-US" altLang="en-US" sz="1400" u="sng" dirty="0" err="1">
                <a:solidFill>
                  <a:schemeClr val="bg1"/>
                </a:solidFill>
              </a:rPr>
              <a:t>ibm</a:t>
            </a:r>
            <a:r>
              <a:rPr lang="en-US" altLang="en-US" sz="1400" u="sng" dirty="0">
                <a:solidFill>
                  <a:schemeClr val="bg1"/>
                </a:solidFill>
              </a:rPr>
              <a:t>-dev</a:t>
            </a:r>
          </a:p>
          <a:p>
            <a:pPr eaLnBrk="1" hangingPunct="1">
              <a:lnSpc>
                <a:spcPct val="100000"/>
              </a:lnSpc>
              <a:spcBef>
                <a:spcPct val="0"/>
              </a:spcBef>
              <a:buFontTx/>
              <a:buNone/>
            </a:pPr>
            <a:endParaRPr lang="en-US" altLang="en-US" sz="1350" dirty="0"/>
          </a:p>
        </p:txBody>
      </p:sp>
      <p:sp>
        <p:nvSpPr>
          <p:cNvPr id="9" name="Rectangle 10">
            <a:extLst>
              <a:ext uri="{FF2B5EF4-FFF2-40B4-BE49-F238E27FC236}">
                <a16:creationId xmlns:a16="http://schemas.microsoft.com/office/drawing/2014/main" id="{B61B9B87-9CB4-8441-94C6-551F5B6348D2}"/>
              </a:ext>
            </a:extLst>
          </p:cNvPr>
          <p:cNvSpPr>
            <a:spLocks noChangeArrowheads="1"/>
          </p:cNvSpPr>
          <p:nvPr/>
        </p:nvSpPr>
        <p:spPr bwMode="auto">
          <a:xfrm>
            <a:off x="4812529" y="940981"/>
            <a:ext cx="3949303"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500" dirty="0">
                <a:solidFill>
                  <a:schemeClr val="bg1"/>
                </a:solidFill>
              </a:rPr>
              <a:t>Join our Meetup groups</a:t>
            </a:r>
          </a:p>
          <a:p>
            <a:pPr eaLnBrk="1" hangingPunct="1">
              <a:lnSpc>
                <a:spcPct val="100000"/>
              </a:lnSpc>
              <a:spcBef>
                <a:spcPct val="0"/>
              </a:spcBef>
              <a:buFontTx/>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Bangalore: </a:t>
            </a:r>
            <a:r>
              <a:rPr lang="en-US" altLang="en-US" sz="1500" dirty="0">
                <a:solidFill>
                  <a:schemeClr val="bg1"/>
                </a:solidFill>
                <a:hlinkClick r:id="rId8">
                  <a:extLst>
                    <a:ext uri="{A12FA001-AC4F-418D-AE19-62706E023703}">
                      <ahyp:hlinkClr xmlns:ahyp="http://schemas.microsoft.com/office/drawing/2018/hyperlinkcolor" val="tx"/>
                    </a:ext>
                  </a:extLst>
                </a:hlinkClick>
              </a:rPr>
              <a:t>https://bit.ly/ibm-blr</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Delhi and NCR: </a:t>
            </a:r>
            <a:r>
              <a:rPr lang="en-US" altLang="en-US" sz="1500" dirty="0">
                <a:solidFill>
                  <a:schemeClr val="bg1"/>
                </a:solidFill>
                <a:hlinkClick r:id="rId9">
                  <a:extLst>
                    <a:ext uri="{A12FA001-AC4F-418D-AE19-62706E023703}">
                      <ahyp:hlinkClr xmlns:ahyp="http://schemas.microsoft.com/office/drawing/2018/hyperlinkcolor" val="tx"/>
                    </a:ext>
                  </a:extLst>
                </a:hlinkClick>
              </a:rPr>
              <a:t>https://bit.ly/ibm-delhi</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Mumbai: </a:t>
            </a:r>
            <a:r>
              <a:rPr lang="en-US" altLang="en-US" sz="1500" dirty="0">
                <a:solidFill>
                  <a:schemeClr val="bg1"/>
                </a:solidFill>
                <a:hlinkClick r:id="rId10">
                  <a:extLst>
                    <a:ext uri="{A12FA001-AC4F-418D-AE19-62706E023703}">
                      <ahyp:hlinkClr xmlns:ahyp="http://schemas.microsoft.com/office/drawing/2018/hyperlinkcolor" val="tx"/>
                    </a:ext>
                  </a:extLst>
                </a:hlinkClick>
              </a:rPr>
              <a:t>https://bit.ly/ibm-mumbai</a:t>
            </a:r>
            <a:r>
              <a:rPr lang="en-US" altLang="en-US" sz="1500" dirty="0">
                <a:solidFill>
                  <a:schemeClr val="bg1"/>
                </a:solidFill>
              </a:rPr>
              <a:t>	</a:t>
            </a: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Pune: </a:t>
            </a:r>
            <a:r>
              <a:rPr lang="en-US" altLang="en-US" sz="1500" dirty="0">
                <a:solidFill>
                  <a:schemeClr val="bg1"/>
                </a:solidFill>
                <a:hlinkClick r:id="rId11">
                  <a:extLst>
                    <a:ext uri="{A12FA001-AC4F-418D-AE19-62706E023703}">
                      <ahyp:hlinkClr xmlns:ahyp="http://schemas.microsoft.com/office/drawing/2018/hyperlinkcolor" val="tx"/>
                    </a:ext>
                  </a:extLst>
                </a:hlinkClick>
              </a:rPr>
              <a:t>https://bit.ly/ibm-pune</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Hyderabad: </a:t>
            </a:r>
            <a:r>
              <a:rPr lang="en-US" altLang="en-US" sz="1500" dirty="0">
                <a:solidFill>
                  <a:schemeClr val="bg1"/>
                </a:solidFill>
                <a:hlinkClick r:id="rId12">
                  <a:extLst>
                    <a:ext uri="{A12FA001-AC4F-418D-AE19-62706E023703}">
                      <ahyp:hlinkClr xmlns:ahyp="http://schemas.microsoft.com/office/drawing/2018/hyperlinkcolor" val="tx"/>
                    </a:ext>
                  </a:extLst>
                </a:hlinkClick>
              </a:rPr>
              <a:t>https://bit.ly/ibm-hyd</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a:p>
            <a:pPr>
              <a:lnSpc>
                <a:spcPct val="100000"/>
              </a:lnSpc>
              <a:spcBef>
                <a:spcPct val="0"/>
              </a:spcBef>
              <a:buNone/>
            </a:pPr>
            <a:r>
              <a:rPr lang="en-US" altLang="en-US" sz="1500" dirty="0">
                <a:solidFill>
                  <a:schemeClr val="bg1"/>
                </a:solidFill>
              </a:rPr>
              <a:t>Chennai: </a:t>
            </a:r>
            <a:r>
              <a:rPr lang="en-US" altLang="en-US" sz="1500" dirty="0">
                <a:solidFill>
                  <a:schemeClr val="bg1"/>
                </a:solidFill>
                <a:hlinkClick r:id="rId13">
                  <a:extLst>
                    <a:ext uri="{A12FA001-AC4F-418D-AE19-62706E023703}">
                      <ahyp:hlinkClr xmlns:ahyp="http://schemas.microsoft.com/office/drawing/2018/hyperlinkcolor" val="tx"/>
                    </a:ext>
                  </a:extLst>
                </a:hlinkClick>
              </a:rPr>
              <a:t>https://bit.ly/ibm-chennai</a:t>
            </a:r>
            <a:endParaRPr lang="en-US" altLang="en-US" sz="1500" dirty="0">
              <a:solidFill>
                <a:schemeClr val="bg1"/>
              </a:solidFill>
            </a:endParaRPr>
          </a:p>
          <a:p>
            <a:pPr>
              <a:lnSpc>
                <a:spcPct val="100000"/>
              </a:lnSpc>
              <a:spcBef>
                <a:spcPct val="0"/>
              </a:spcBef>
              <a:buNone/>
            </a:pPr>
            <a:endParaRPr lang="en-US" altLang="en-US" sz="1500" dirty="0">
              <a:solidFill>
                <a:schemeClr val="bg1"/>
              </a:solidFill>
            </a:endParaRPr>
          </a:p>
        </p:txBody>
      </p:sp>
      <p:pic>
        <p:nvPicPr>
          <p:cNvPr id="12" name="Picture 11" descr="A picture containing drawing, food&#10;&#10;Description automatically generated">
            <a:extLst>
              <a:ext uri="{FF2B5EF4-FFF2-40B4-BE49-F238E27FC236}">
                <a16:creationId xmlns:a16="http://schemas.microsoft.com/office/drawing/2014/main" id="{BEE71FFD-116C-544E-A476-E0CC02E092F2}"/>
              </a:ext>
            </a:extLst>
          </p:cNvPr>
          <p:cNvPicPr>
            <a:picLocks noChangeAspect="1"/>
          </p:cNvPicPr>
          <p:nvPr/>
        </p:nvPicPr>
        <p:blipFill>
          <a:blip r:embed="rId14">
            <a:alphaModFix amt="58000"/>
          </a:blip>
          <a:stretch>
            <a:fillRect/>
          </a:stretch>
        </p:blipFill>
        <p:spPr>
          <a:xfrm>
            <a:off x="167904" y="168404"/>
            <a:ext cx="3606800" cy="2679700"/>
          </a:xfrm>
          <a:prstGeom prst="rect">
            <a:avLst/>
          </a:prstGeom>
        </p:spPr>
      </p:pic>
    </p:spTree>
    <p:extLst>
      <p:ext uri="{BB962C8B-B14F-4D97-AF65-F5344CB8AC3E}">
        <p14:creationId xmlns:p14="http://schemas.microsoft.com/office/powerpoint/2010/main" val="2129949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2312-7543-DC4B-B076-F49815B71A47}"/>
              </a:ext>
            </a:extLst>
          </p:cNvPr>
          <p:cNvSpPr>
            <a:spLocks noGrp="1"/>
          </p:cNvSpPr>
          <p:nvPr>
            <p:ph type="title"/>
          </p:nvPr>
        </p:nvSpPr>
        <p:spPr>
          <a:xfrm>
            <a:off x="137160" y="0"/>
            <a:ext cx="8778172" cy="4356847"/>
          </a:xfrm>
        </p:spPr>
        <p:txBody>
          <a:bodyPr/>
          <a:lstStyle/>
          <a:p>
            <a:pPr algn="ctr"/>
            <a:r>
              <a:rPr lang="en-US" sz="4800" dirty="0"/>
              <a:t>Are you on Slack Yet? </a:t>
            </a:r>
            <a:br>
              <a:rPr lang="en-US" sz="4800" dirty="0"/>
            </a:br>
            <a:r>
              <a:rPr lang="en-US" sz="4800" b="1" dirty="0" err="1"/>
              <a:t>bit.ly</a:t>
            </a:r>
            <a:r>
              <a:rPr lang="en-US" sz="4800" b="1" dirty="0"/>
              <a:t>/</a:t>
            </a:r>
            <a:r>
              <a:rPr lang="en-US" sz="4800" b="1" dirty="0" err="1"/>
              <a:t>ibm</a:t>
            </a:r>
            <a:r>
              <a:rPr lang="en-US" sz="4800" b="1" dirty="0"/>
              <a:t>-dev</a:t>
            </a:r>
            <a:br>
              <a:rPr lang="en-US" sz="6600" b="1" dirty="0"/>
            </a:br>
            <a:r>
              <a:rPr lang="en-US" sz="3600" b="1" dirty="0"/>
              <a:t>#</a:t>
            </a:r>
            <a:r>
              <a:rPr lang="en-US" sz="3600" b="1" dirty="0" err="1"/>
              <a:t>prayudh</a:t>
            </a:r>
            <a:r>
              <a:rPr lang="en-US" sz="3600" b="1" dirty="0"/>
              <a:t>-cfc-</a:t>
            </a:r>
            <a:r>
              <a:rPr lang="en-US" sz="3600" b="1" dirty="0" err="1"/>
              <a:t>india</a:t>
            </a:r>
            <a:br>
              <a:rPr lang="en-US" sz="3600" b="1" dirty="0"/>
            </a:br>
            <a:r>
              <a:rPr lang="en-US" sz="1600" b="1" dirty="0"/>
              <a:t>#</a:t>
            </a:r>
            <a:r>
              <a:rPr lang="en-US" sz="2400" dirty="0" err="1"/>
              <a:t>ibm</a:t>
            </a:r>
            <a:r>
              <a:rPr lang="en-US" sz="2400" dirty="0"/>
              <a:t>-account-issues-only </a:t>
            </a:r>
            <a:endParaRPr lang="en-US" sz="4800" b="1" dirty="0"/>
          </a:p>
        </p:txBody>
      </p:sp>
      <p:sp>
        <p:nvSpPr>
          <p:cNvPr id="3" name="Footer Placeholder 2">
            <a:extLst>
              <a:ext uri="{FF2B5EF4-FFF2-40B4-BE49-F238E27FC236}">
                <a16:creationId xmlns:a16="http://schemas.microsoft.com/office/drawing/2014/main" id="{E7A7EA78-33FC-2C47-8BBC-9AC42AB6FF48}"/>
              </a:ext>
            </a:extLst>
          </p:cNvPr>
          <p:cNvSpPr>
            <a:spLocks noGrp="1"/>
          </p:cNvSpPr>
          <p:nvPr>
            <p:ph type="ftr" sz="quarter" idx="10"/>
          </p:nvPr>
        </p:nvSpPr>
        <p:spPr/>
        <p:txBody>
          <a:bodyPr/>
          <a:lstStyle/>
          <a:p>
            <a:r>
              <a:rPr lang="en-US" dirty="0"/>
              <a:t>DevRel / CFC-India / April 10, 2020 / © 2020 IBM Corporation</a:t>
            </a:r>
          </a:p>
        </p:txBody>
      </p:sp>
      <p:sp>
        <p:nvSpPr>
          <p:cNvPr id="4" name="Slide Number Placeholder 3">
            <a:extLst>
              <a:ext uri="{FF2B5EF4-FFF2-40B4-BE49-F238E27FC236}">
                <a16:creationId xmlns:a16="http://schemas.microsoft.com/office/drawing/2014/main" id="{11B128C1-0C80-104D-BACD-493FA0BA458B}"/>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2201110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59D268-B06C-2B46-8AF2-8D8D903CCEFD}"/>
              </a:ext>
            </a:extLst>
          </p:cNvPr>
          <p:cNvSpPr>
            <a:spLocks noGrp="1"/>
          </p:cNvSpPr>
          <p:nvPr>
            <p:ph type="title"/>
          </p:nvPr>
        </p:nvSpPr>
        <p:spPr/>
        <p:txBody>
          <a:bodyPr anchor="ctr"/>
          <a:lstStyle/>
          <a:p>
            <a:pPr algn="ctr"/>
            <a:r>
              <a:rPr lang="en-US" dirty="0"/>
              <a:t>The reality</a:t>
            </a:r>
          </a:p>
        </p:txBody>
      </p:sp>
      <p:sp>
        <p:nvSpPr>
          <p:cNvPr id="3" name="Footer Placeholder 2">
            <a:extLst>
              <a:ext uri="{FF2B5EF4-FFF2-40B4-BE49-F238E27FC236}">
                <a16:creationId xmlns:a16="http://schemas.microsoft.com/office/drawing/2014/main" id="{6BC21253-2AB0-A44D-9499-634FA3B2FFEB}"/>
              </a:ext>
            </a:extLst>
          </p:cNvPr>
          <p:cNvSpPr>
            <a:spLocks noGrp="1"/>
          </p:cNvSpPr>
          <p:nvPr>
            <p:ph type="ftr" sz="quarter" idx="10"/>
          </p:nvPr>
        </p:nvSpPr>
        <p:spPr/>
        <p:txBody>
          <a:bodyPr/>
          <a:lstStyle/>
          <a:p>
            <a:r>
              <a:rPr lang="en-US" dirty="0"/>
              <a:t>DevRel / CFC-India / April 10, 2020 / © 2020 IBM Corporation</a:t>
            </a:r>
          </a:p>
        </p:txBody>
      </p:sp>
      <p:sp>
        <p:nvSpPr>
          <p:cNvPr id="4" name="Slide Number Placeholder 3">
            <a:extLst>
              <a:ext uri="{FF2B5EF4-FFF2-40B4-BE49-F238E27FC236}">
                <a16:creationId xmlns:a16="http://schemas.microsoft.com/office/drawing/2014/main" id="{E1146D53-025B-AC4F-8470-B6298DDDDD7E}"/>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371056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erson in a kitchen&#10;&#10;Description automatically generated">
            <a:extLst>
              <a:ext uri="{FF2B5EF4-FFF2-40B4-BE49-F238E27FC236}">
                <a16:creationId xmlns:a16="http://schemas.microsoft.com/office/drawing/2014/main" id="{3C9BDA21-5AB5-CC49-A64D-98116740B205}"/>
              </a:ext>
            </a:extLst>
          </p:cNvPr>
          <p:cNvPicPr>
            <a:picLocks noChangeAspect="1"/>
          </p:cNvPicPr>
          <p:nvPr/>
        </p:nvPicPr>
        <p:blipFill>
          <a:blip r:embed="rId3"/>
          <a:stretch>
            <a:fillRect/>
          </a:stretch>
        </p:blipFill>
        <p:spPr>
          <a:xfrm>
            <a:off x="-110357" y="-118159"/>
            <a:ext cx="9364716" cy="4311787"/>
          </a:xfrm>
          <a:prstGeom prst="rect">
            <a:avLst/>
          </a:prstGeom>
        </p:spPr>
      </p:pic>
      <p:sp>
        <p:nvSpPr>
          <p:cNvPr id="4" name="Slide Number Placeholder 3">
            <a:extLst>
              <a:ext uri="{FF2B5EF4-FFF2-40B4-BE49-F238E27FC236}">
                <a16:creationId xmlns:a16="http://schemas.microsoft.com/office/drawing/2014/main" id="{DE6C3A80-05AB-A247-A7B2-9271E4826D51}"/>
              </a:ext>
            </a:extLst>
          </p:cNvPr>
          <p:cNvSpPr>
            <a:spLocks noGrp="1"/>
          </p:cNvSpPr>
          <p:nvPr>
            <p:ph type="sldNum" sz="quarter" idx="11"/>
          </p:nvPr>
        </p:nvSpPr>
        <p:spPr/>
        <p:txBody>
          <a:bodyPr/>
          <a:lstStyle/>
          <a:p>
            <a:pPr defTabSz="685949">
              <a:defRPr/>
            </a:pPr>
            <a:fld id="{59395FB3-9C97-154F-86B2-7E381B951268}" type="slidenum">
              <a:rPr lang="en-US">
                <a:solidFill>
                  <a:srgbClr val="FFFFFF"/>
                </a:solidFill>
                <a:latin typeface="IBM Plex Sans"/>
              </a:rPr>
              <a:pPr defTabSz="685949">
                <a:defRPr/>
              </a:pPr>
              <a:t>5</a:t>
            </a:fld>
            <a:endParaRPr lang="en-US" dirty="0">
              <a:solidFill>
                <a:srgbClr val="FFFFFF"/>
              </a:solidFill>
              <a:latin typeface="IBM Plex Sans"/>
            </a:endParaRPr>
          </a:p>
        </p:txBody>
      </p:sp>
      <p:sp>
        <p:nvSpPr>
          <p:cNvPr id="9" name="AutoShape 2" descr="https://w3-connections.ibm.com/common/resources/web/com.ibm.lconn.core.styles.oneui3/images/blank.gif?etag=20181212.190559">
            <a:extLst>
              <a:ext uri="{FF2B5EF4-FFF2-40B4-BE49-F238E27FC236}">
                <a16:creationId xmlns:a16="http://schemas.microsoft.com/office/drawing/2014/main" id="{05824B25-8317-BE4E-844D-3A789604FC8D}"/>
              </a:ext>
            </a:extLst>
          </p:cNvPr>
          <p:cNvSpPr>
            <a:spLocks noChangeAspect="1" noChangeArrowheads="1"/>
          </p:cNvSpPr>
          <p:nvPr/>
        </p:nvSpPr>
        <p:spPr bwMode="auto">
          <a:xfrm>
            <a:off x="5966222" y="175022"/>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966"/>
            <a:endParaRPr lang="en-US" sz="1013" dirty="0">
              <a:solidFill>
                <a:srgbClr val="000000"/>
              </a:solidFill>
              <a:latin typeface="IBM Plex Sans"/>
            </a:endParaRPr>
          </a:p>
        </p:txBody>
      </p:sp>
      <p:sp>
        <p:nvSpPr>
          <p:cNvPr id="7" name="TextBox 6">
            <a:extLst>
              <a:ext uri="{FF2B5EF4-FFF2-40B4-BE49-F238E27FC236}">
                <a16:creationId xmlns:a16="http://schemas.microsoft.com/office/drawing/2014/main" id="{039F5A5C-66D6-6145-A9A3-E745588BCFF9}"/>
              </a:ext>
            </a:extLst>
          </p:cNvPr>
          <p:cNvSpPr txBox="1"/>
          <p:nvPr/>
        </p:nvSpPr>
        <p:spPr>
          <a:xfrm>
            <a:off x="74619" y="87511"/>
            <a:ext cx="6112072" cy="2385268"/>
          </a:xfrm>
          <a:prstGeom prst="rect">
            <a:avLst/>
          </a:prstGeom>
          <a:noFill/>
        </p:spPr>
        <p:txBody>
          <a:bodyPr wrap="square" rtlCol="0">
            <a:spAutoFit/>
          </a:bodyPr>
          <a:lstStyle/>
          <a:p>
            <a:pPr>
              <a:spcAft>
                <a:spcPts val="600"/>
              </a:spcAft>
            </a:pPr>
            <a:r>
              <a:rPr lang="en-US" sz="2400" dirty="0">
                <a:solidFill>
                  <a:schemeClr val="bg1"/>
                </a:solidFill>
                <a:latin typeface="IBM Plex Mono" panose="020B0509050203000203" pitchFamily="49" charset="77"/>
                <a:ea typeface="IBM Plex Sans" charset="0"/>
                <a:cs typeface="IBM Plex Sans" charset="0"/>
              </a:rPr>
              <a:t>“</a:t>
            </a:r>
            <a:r>
              <a:rPr lang="en-US" sz="2400" dirty="0">
                <a:solidFill>
                  <a:schemeClr val="bg1"/>
                </a:solidFill>
                <a:latin typeface="IBM Plex Mono" panose="020B0509050203000203" pitchFamily="49" charset="77"/>
              </a:rPr>
              <a:t>We are at a critical point in the global response to COVID-19 – we need everyone to get involved in this massive effort to keep the world safe.”</a:t>
            </a:r>
          </a:p>
          <a:p>
            <a:pPr algn="l">
              <a:spcAft>
                <a:spcPts val="600"/>
              </a:spcAft>
            </a:pPr>
            <a:endParaRPr lang="en-US" sz="2400" dirty="0">
              <a:solidFill>
                <a:schemeClr val="bg1"/>
              </a:solidFill>
              <a:latin typeface="IBM Plex Mono" panose="020B0509050203000203" pitchFamily="49" charset="77"/>
              <a:ea typeface="IBM Plex Sans" charset="0"/>
              <a:cs typeface="IBM Plex Sans" charset="0"/>
            </a:endParaRPr>
          </a:p>
        </p:txBody>
      </p:sp>
      <p:sp>
        <p:nvSpPr>
          <p:cNvPr id="17" name="Title 1">
            <a:extLst>
              <a:ext uri="{FF2B5EF4-FFF2-40B4-BE49-F238E27FC236}">
                <a16:creationId xmlns:a16="http://schemas.microsoft.com/office/drawing/2014/main" id="{38961374-9702-1D4F-8775-DDE6C037F4BF}"/>
              </a:ext>
            </a:extLst>
          </p:cNvPr>
          <p:cNvSpPr txBox="1">
            <a:spLocks/>
          </p:cNvSpPr>
          <p:nvPr/>
        </p:nvSpPr>
        <p:spPr>
          <a:xfrm>
            <a:off x="155925" y="2465624"/>
            <a:ext cx="4050121" cy="5741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a:lnSpc>
                <a:spcPct val="100000"/>
              </a:lnSpc>
            </a:pPr>
            <a:r>
              <a:rPr lang="en-US" sz="1200" b="1" dirty="0">
                <a:solidFill>
                  <a:schemeClr val="bg1"/>
                </a:solidFill>
              </a:rPr>
              <a:t>Dr. Tedros Adhanom Ghebreyesus</a:t>
            </a:r>
          </a:p>
          <a:p>
            <a:pPr>
              <a:lnSpc>
                <a:spcPct val="100000"/>
              </a:lnSpc>
            </a:pPr>
            <a:r>
              <a:rPr lang="en-US" sz="1200" b="1" i="1" dirty="0">
                <a:solidFill>
                  <a:schemeClr val="bg1"/>
                </a:solidFill>
              </a:rPr>
              <a:t>WHO Director-General</a:t>
            </a:r>
          </a:p>
        </p:txBody>
      </p:sp>
      <p:cxnSp>
        <p:nvCxnSpPr>
          <p:cNvPr id="29" name="Straight Connector 28">
            <a:extLst>
              <a:ext uri="{FF2B5EF4-FFF2-40B4-BE49-F238E27FC236}">
                <a16:creationId xmlns:a16="http://schemas.microsoft.com/office/drawing/2014/main" id="{3428FB0A-F6A4-E949-96AE-4A514186086C}"/>
              </a:ext>
            </a:extLst>
          </p:cNvPr>
          <p:cNvCxnSpPr>
            <a:cxnSpLocks/>
          </p:cNvCxnSpPr>
          <p:nvPr/>
        </p:nvCxnSpPr>
        <p:spPr bwMode="auto">
          <a:xfrm>
            <a:off x="3200513" y="4283536"/>
            <a:ext cx="0" cy="74492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821EACF-00DD-F640-9626-64E6160D1902}"/>
              </a:ext>
            </a:extLst>
          </p:cNvPr>
          <p:cNvCxnSpPr>
            <a:cxnSpLocks/>
          </p:cNvCxnSpPr>
          <p:nvPr/>
        </p:nvCxnSpPr>
        <p:spPr bwMode="auto">
          <a:xfrm>
            <a:off x="5966222" y="4283536"/>
            <a:ext cx="0" cy="71339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F9E7369A-032C-344E-A61C-AD286A1164C1}"/>
              </a:ext>
            </a:extLst>
          </p:cNvPr>
          <p:cNvSpPr/>
          <p:nvPr/>
        </p:nvSpPr>
        <p:spPr>
          <a:xfrm>
            <a:off x="0" y="4341690"/>
            <a:ext cx="3177778" cy="861774"/>
          </a:xfrm>
          <a:prstGeom prst="rect">
            <a:avLst/>
          </a:prstGeom>
        </p:spPr>
        <p:txBody>
          <a:bodyPr wrap="square">
            <a:spAutoFit/>
          </a:bodyPr>
          <a:lstStyle/>
          <a:p>
            <a:pPr algn="ctr"/>
            <a:r>
              <a:rPr lang="en-US" sz="2000" dirty="0"/>
              <a:t>“…the disease that is ravaging our world.”</a:t>
            </a:r>
          </a:p>
          <a:p>
            <a:pPr algn="ctr"/>
            <a:r>
              <a:rPr lang="en-US" sz="1000" dirty="0">
                <a:hlinkClick r:id="rId4"/>
              </a:rPr>
              <a:t>-UN News</a:t>
            </a:r>
            <a:endParaRPr lang="en-US" sz="2000" dirty="0">
              <a:latin typeface="IBM Plex Mono" panose="020B0509050203000203" pitchFamily="49" charset="77"/>
            </a:endParaRPr>
          </a:p>
        </p:txBody>
      </p:sp>
      <p:sp>
        <p:nvSpPr>
          <p:cNvPr id="37" name="Rectangle 36">
            <a:extLst>
              <a:ext uri="{FF2B5EF4-FFF2-40B4-BE49-F238E27FC236}">
                <a16:creationId xmlns:a16="http://schemas.microsoft.com/office/drawing/2014/main" id="{086A130F-C0FD-5842-BFCA-5CA6071D4733}"/>
              </a:ext>
            </a:extLst>
          </p:cNvPr>
          <p:cNvSpPr/>
          <p:nvPr/>
        </p:nvSpPr>
        <p:spPr>
          <a:xfrm>
            <a:off x="3177778" y="4351558"/>
            <a:ext cx="2879844" cy="1154162"/>
          </a:xfrm>
          <a:prstGeom prst="rect">
            <a:avLst/>
          </a:prstGeom>
        </p:spPr>
        <p:txBody>
          <a:bodyPr wrap="square">
            <a:spAutoFit/>
          </a:bodyPr>
          <a:lstStyle/>
          <a:p>
            <a:pPr algn="ctr"/>
            <a:r>
              <a:rPr lang="en-US" sz="2000" dirty="0"/>
              <a:t>“…now threatening all of humankind.”</a:t>
            </a:r>
          </a:p>
          <a:p>
            <a:pPr algn="ctr"/>
            <a:r>
              <a:rPr lang="en-US" sz="900" dirty="0">
                <a:hlinkClick r:id="rId4"/>
              </a:rPr>
              <a:t>-UN News</a:t>
            </a:r>
            <a:endParaRPr lang="en-US" sz="900" dirty="0">
              <a:latin typeface="IBM Plex Mono" panose="020B0509050203000203" pitchFamily="49" charset="77"/>
            </a:endParaRPr>
          </a:p>
          <a:p>
            <a:pPr algn="ctr"/>
            <a:endParaRPr lang="en-US" sz="2000" dirty="0"/>
          </a:p>
        </p:txBody>
      </p:sp>
      <p:sp>
        <p:nvSpPr>
          <p:cNvPr id="38" name="Rectangle 37">
            <a:extLst>
              <a:ext uri="{FF2B5EF4-FFF2-40B4-BE49-F238E27FC236}">
                <a16:creationId xmlns:a16="http://schemas.microsoft.com/office/drawing/2014/main" id="{FEBC99A4-1288-9E47-B0F5-35D4E3BC7BAC}"/>
              </a:ext>
            </a:extLst>
          </p:cNvPr>
          <p:cNvSpPr/>
          <p:nvPr/>
        </p:nvSpPr>
        <p:spPr>
          <a:xfrm>
            <a:off x="6102873" y="4348103"/>
            <a:ext cx="3041127" cy="1154162"/>
          </a:xfrm>
          <a:prstGeom prst="rect">
            <a:avLst/>
          </a:prstGeom>
        </p:spPr>
        <p:txBody>
          <a:bodyPr wrap="square">
            <a:spAutoFit/>
          </a:bodyPr>
          <a:lstStyle/>
          <a:p>
            <a:pPr algn="ctr"/>
            <a:r>
              <a:rPr lang="en-US" sz="2000" dirty="0"/>
              <a:t>“…the true fight of our lives.”</a:t>
            </a:r>
          </a:p>
          <a:p>
            <a:pPr algn="ctr"/>
            <a:r>
              <a:rPr lang="en-US" sz="900" dirty="0">
                <a:hlinkClick r:id="rId4"/>
              </a:rPr>
              <a:t>-UN News</a:t>
            </a:r>
            <a:endParaRPr lang="en-US" sz="900" dirty="0">
              <a:latin typeface="IBM Plex Mono" panose="020B0509050203000203" pitchFamily="49" charset="77"/>
            </a:endParaRPr>
          </a:p>
          <a:p>
            <a:pPr algn="ctr"/>
            <a:endParaRPr lang="en-US" sz="2000" dirty="0">
              <a:latin typeface="IBM Plex Mono" panose="020B0509050203000203" pitchFamily="49" charset="77"/>
            </a:endParaRPr>
          </a:p>
        </p:txBody>
      </p:sp>
    </p:spTree>
    <p:extLst>
      <p:ext uri="{BB962C8B-B14F-4D97-AF65-F5344CB8AC3E}">
        <p14:creationId xmlns:p14="http://schemas.microsoft.com/office/powerpoint/2010/main" val="48907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green field with trees in the background&#10;&#10;Description automatically generated">
            <a:extLst>
              <a:ext uri="{FF2B5EF4-FFF2-40B4-BE49-F238E27FC236}">
                <a16:creationId xmlns:a16="http://schemas.microsoft.com/office/drawing/2014/main" id="{7A32AC0E-653F-4241-A4F8-CAA86C389506}"/>
              </a:ext>
            </a:extLst>
          </p:cNvPr>
          <p:cNvPicPr>
            <a:picLocks noChangeAspect="1"/>
          </p:cNvPicPr>
          <p:nvPr/>
        </p:nvPicPr>
        <p:blipFill>
          <a:blip r:embed="rId3"/>
          <a:stretch>
            <a:fillRect/>
          </a:stretch>
        </p:blipFill>
        <p:spPr>
          <a:xfrm>
            <a:off x="0" y="0"/>
            <a:ext cx="9143999" cy="4000480"/>
          </a:xfrm>
          <a:prstGeom prst="rect">
            <a:avLst/>
          </a:prstGeom>
        </p:spPr>
      </p:pic>
      <p:sp>
        <p:nvSpPr>
          <p:cNvPr id="4" name="Slide Number Placeholder 3">
            <a:extLst>
              <a:ext uri="{FF2B5EF4-FFF2-40B4-BE49-F238E27FC236}">
                <a16:creationId xmlns:a16="http://schemas.microsoft.com/office/drawing/2014/main" id="{DE6C3A80-05AB-A247-A7B2-9271E4826D51}"/>
              </a:ext>
            </a:extLst>
          </p:cNvPr>
          <p:cNvSpPr>
            <a:spLocks noGrp="1"/>
          </p:cNvSpPr>
          <p:nvPr>
            <p:ph type="sldNum" sz="quarter" idx="11"/>
          </p:nvPr>
        </p:nvSpPr>
        <p:spPr/>
        <p:txBody>
          <a:bodyPr/>
          <a:lstStyle/>
          <a:p>
            <a:pPr defTabSz="685949">
              <a:defRPr/>
            </a:pPr>
            <a:fld id="{59395FB3-9C97-154F-86B2-7E381B951268}" type="slidenum">
              <a:rPr lang="en-US">
                <a:solidFill>
                  <a:srgbClr val="FFFFFF"/>
                </a:solidFill>
                <a:latin typeface="IBM Plex Sans"/>
              </a:rPr>
              <a:pPr defTabSz="685949">
                <a:defRPr/>
              </a:pPr>
              <a:t>6</a:t>
            </a:fld>
            <a:endParaRPr lang="en-US" dirty="0">
              <a:solidFill>
                <a:srgbClr val="FFFFFF"/>
              </a:solidFill>
              <a:latin typeface="IBM Plex Sans"/>
            </a:endParaRPr>
          </a:p>
        </p:txBody>
      </p:sp>
      <p:sp>
        <p:nvSpPr>
          <p:cNvPr id="9" name="AutoShape 2" descr="https://w3-connections.ibm.com/common/resources/web/com.ibm.lconn.core.styles.oneui3/images/blank.gif?etag=20181212.190559">
            <a:extLst>
              <a:ext uri="{FF2B5EF4-FFF2-40B4-BE49-F238E27FC236}">
                <a16:creationId xmlns:a16="http://schemas.microsoft.com/office/drawing/2014/main" id="{05824B25-8317-BE4E-844D-3A789604FC8D}"/>
              </a:ext>
            </a:extLst>
          </p:cNvPr>
          <p:cNvSpPr>
            <a:spLocks noChangeAspect="1" noChangeArrowheads="1"/>
          </p:cNvSpPr>
          <p:nvPr/>
        </p:nvSpPr>
        <p:spPr bwMode="auto">
          <a:xfrm>
            <a:off x="5966222" y="175022"/>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966"/>
            <a:endParaRPr lang="en-US" sz="1013" dirty="0">
              <a:solidFill>
                <a:srgbClr val="000000"/>
              </a:solidFill>
              <a:latin typeface="IBM Plex Sans"/>
            </a:endParaRPr>
          </a:p>
        </p:txBody>
      </p:sp>
      <p:sp>
        <p:nvSpPr>
          <p:cNvPr id="11" name="Title 1">
            <a:extLst>
              <a:ext uri="{FF2B5EF4-FFF2-40B4-BE49-F238E27FC236}">
                <a16:creationId xmlns:a16="http://schemas.microsoft.com/office/drawing/2014/main" id="{F641332A-F289-8040-9805-2EFD500E8DFE}"/>
              </a:ext>
            </a:extLst>
          </p:cNvPr>
          <p:cNvSpPr>
            <a:spLocks noGrp="1"/>
          </p:cNvSpPr>
          <p:nvPr>
            <p:ph type="title"/>
          </p:nvPr>
        </p:nvSpPr>
        <p:spPr>
          <a:xfrm>
            <a:off x="210312" y="175530"/>
            <a:ext cx="5562534" cy="3681362"/>
          </a:xfrm>
        </p:spPr>
        <p:txBody>
          <a:bodyPr/>
          <a:lstStyle/>
          <a:p>
            <a:pPr marL="7938" indent="-7938"/>
            <a:r>
              <a:rPr lang="en-US" dirty="0">
                <a:solidFill>
                  <a:schemeClr val="bg1"/>
                </a:solidFill>
              </a:rPr>
              <a:t>“The climate crisis is caused by us - and the solutions must come from us. We have the tools: technology is on our side.”</a:t>
            </a:r>
            <a:br>
              <a:rPr lang="en-US" sz="1600" dirty="0">
                <a:solidFill>
                  <a:schemeClr val="bg1"/>
                </a:solidFill>
              </a:rPr>
            </a:br>
            <a:endParaRPr lang="en-US" sz="1600" dirty="0">
              <a:solidFill>
                <a:schemeClr val="bg1"/>
              </a:solidFill>
            </a:endParaRPr>
          </a:p>
        </p:txBody>
      </p:sp>
      <p:sp>
        <p:nvSpPr>
          <p:cNvPr id="12" name="Title 1">
            <a:extLst>
              <a:ext uri="{FF2B5EF4-FFF2-40B4-BE49-F238E27FC236}">
                <a16:creationId xmlns:a16="http://schemas.microsoft.com/office/drawing/2014/main" id="{993F793A-1F1A-9942-B664-395DC4D8ADDD}"/>
              </a:ext>
            </a:extLst>
          </p:cNvPr>
          <p:cNvSpPr txBox="1">
            <a:spLocks/>
          </p:cNvSpPr>
          <p:nvPr/>
        </p:nvSpPr>
        <p:spPr>
          <a:xfrm>
            <a:off x="210312" y="2284671"/>
            <a:ext cx="4050121" cy="57415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ts val="1600"/>
              </a:lnSpc>
            </a:pPr>
            <a:r>
              <a:rPr lang="en-US" sz="1200" b="1" kern="0" dirty="0">
                <a:solidFill>
                  <a:schemeClr val="bg1"/>
                </a:solidFill>
              </a:rPr>
              <a:t>Ant</a:t>
            </a:r>
            <a:r>
              <a:rPr lang="en-US" sz="1200" dirty="0">
                <a:solidFill>
                  <a:schemeClr val="bg1"/>
                </a:solidFill>
              </a:rPr>
              <a:t>ó</a:t>
            </a:r>
            <a:r>
              <a:rPr lang="en-US" sz="1200" b="1" kern="0" dirty="0">
                <a:solidFill>
                  <a:schemeClr val="bg1"/>
                </a:solidFill>
              </a:rPr>
              <a:t>nio Guterres</a:t>
            </a:r>
            <a:br>
              <a:rPr lang="en-US" sz="1200" b="1" kern="0" dirty="0">
                <a:solidFill>
                  <a:schemeClr val="bg1"/>
                </a:solidFill>
              </a:rPr>
            </a:br>
            <a:r>
              <a:rPr lang="en-US" sz="1200" b="1" i="1" kern="0" dirty="0">
                <a:solidFill>
                  <a:schemeClr val="bg1"/>
                </a:solidFill>
              </a:rPr>
              <a:t>Secretary-General of the United Nations</a:t>
            </a:r>
            <a:endParaRPr lang="en-US" sz="1200" kern="0" dirty="0">
              <a:solidFill>
                <a:schemeClr val="bg1"/>
              </a:solidFill>
            </a:endParaRPr>
          </a:p>
        </p:txBody>
      </p:sp>
      <p:cxnSp>
        <p:nvCxnSpPr>
          <p:cNvPr id="16" name="Straight Connector 15">
            <a:extLst>
              <a:ext uri="{FF2B5EF4-FFF2-40B4-BE49-F238E27FC236}">
                <a16:creationId xmlns:a16="http://schemas.microsoft.com/office/drawing/2014/main" id="{1E219FE7-29CF-784F-B2E8-7AC2B7757B69}"/>
              </a:ext>
            </a:extLst>
          </p:cNvPr>
          <p:cNvCxnSpPr/>
          <p:nvPr/>
        </p:nvCxnSpPr>
        <p:spPr bwMode="auto">
          <a:xfrm>
            <a:off x="5965398" y="4105213"/>
            <a:ext cx="0" cy="86323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C66E0D80-B238-4342-AF78-76F26D528858}"/>
              </a:ext>
            </a:extLst>
          </p:cNvPr>
          <p:cNvSpPr/>
          <p:nvPr/>
        </p:nvSpPr>
        <p:spPr>
          <a:xfrm>
            <a:off x="6241194" y="4014339"/>
            <a:ext cx="2690775" cy="954107"/>
          </a:xfrm>
          <a:prstGeom prst="rect">
            <a:avLst/>
          </a:prstGeom>
        </p:spPr>
        <p:txBody>
          <a:bodyPr wrap="square">
            <a:spAutoFit/>
          </a:bodyPr>
          <a:lstStyle/>
          <a:p>
            <a:pPr algn="ctr"/>
            <a:r>
              <a:rPr lang="en-US" sz="3200" dirty="0">
                <a:latin typeface="IBM Plex Mono" panose="020B0509050203000203" pitchFamily="49" charset="77"/>
              </a:rPr>
              <a:t>37m</a:t>
            </a:r>
            <a:br>
              <a:rPr lang="en-US" sz="3200" dirty="0">
                <a:latin typeface="IBM Plex Mono" panose="020B0509050203000203" pitchFamily="49" charset="77"/>
              </a:rPr>
            </a:br>
            <a:r>
              <a:rPr lang="en-US" sz="1200" dirty="0"/>
              <a:t>people are severely effected by natural disasters every year</a:t>
            </a:r>
            <a:r>
              <a:rPr lang="en-US" sz="1200" dirty="0">
                <a:hlinkClick r:id="rId4"/>
              </a:rPr>
              <a:t>.</a:t>
            </a:r>
            <a:endParaRPr lang="en-US" sz="1200" dirty="0">
              <a:latin typeface="IBM Plex Mono" panose="020B0509050203000203" pitchFamily="49" charset="77"/>
            </a:endParaRPr>
          </a:p>
        </p:txBody>
      </p:sp>
      <p:cxnSp>
        <p:nvCxnSpPr>
          <p:cNvPr id="22" name="Straight Connector 21">
            <a:extLst>
              <a:ext uri="{FF2B5EF4-FFF2-40B4-BE49-F238E27FC236}">
                <a16:creationId xmlns:a16="http://schemas.microsoft.com/office/drawing/2014/main" id="{FBAC1FEC-5400-AD49-8F3E-B658916CEB4D}"/>
              </a:ext>
            </a:extLst>
          </p:cNvPr>
          <p:cNvCxnSpPr/>
          <p:nvPr/>
        </p:nvCxnSpPr>
        <p:spPr bwMode="auto">
          <a:xfrm>
            <a:off x="2930769" y="4105214"/>
            <a:ext cx="0" cy="86323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3590A207-3022-2E4B-BE80-FD65DA9E7113}"/>
              </a:ext>
            </a:extLst>
          </p:cNvPr>
          <p:cNvSpPr/>
          <p:nvPr/>
        </p:nvSpPr>
        <p:spPr>
          <a:xfrm>
            <a:off x="3225753" y="4059773"/>
            <a:ext cx="2723007" cy="954107"/>
          </a:xfrm>
          <a:prstGeom prst="rect">
            <a:avLst/>
          </a:prstGeom>
        </p:spPr>
        <p:txBody>
          <a:bodyPr wrap="square">
            <a:spAutoFit/>
          </a:bodyPr>
          <a:lstStyle/>
          <a:p>
            <a:pPr algn="ctr"/>
            <a:r>
              <a:rPr lang="en-US" sz="3200" dirty="0">
                <a:latin typeface="IBM Plex Mono" panose="020B0509050203000203" pitchFamily="49" charset="77"/>
              </a:rPr>
              <a:t>1/4</a:t>
            </a:r>
          </a:p>
          <a:p>
            <a:r>
              <a:rPr lang="en-US" sz="1200" dirty="0"/>
              <a:t>of people are likely to live in chronic water shortage areas by 2050</a:t>
            </a:r>
            <a:r>
              <a:rPr lang="en-US" sz="1200" dirty="0">
                <a:hlinkClick r:id="rId5"/>
              </a:rPr>
              <a:t>.</a:t>
            </a:r>
            <a:endParaRPr lang="en-US" sz="1200" dirty="0">
              <a:latin typeface="IBM Plex Mono" panose="020B0509050203000203" pitchFamily="49" charset="77"/>
            </a:endParaRPr>
          </a:p>
        </p:txBody>
      </p:sp>
      <p:sp>
        <p:nvSpPr>
          <p:cNvPr id="25" name="Rectangle 24">
            <a:extLst>
              <a:ext uri="{FF2B5EF4-FFF2-40B4-BE49-F238E27FC236}">
                <a16:creationId xmlns:a16="http://schemas.microsoft.com/office/drawing/2014/main" id="{22BB8540-2C28-7544-B9F1-E30B1B3541E6}"/>
              </a:ext>
            </a:extLst>
          </p:cNvPr>
          <p:cNvSpPr/>
          <p:nvPr/>
        </p:nvSpPr>
        <p:spPr>
          <a:xfrm>
            <a:off x="0" y="4064095"/>
            <a:ext cx="2690775" cy="954107"/>
          </a:xfrm>
          <a:prstGeom prst="rect">
            <a:avLst/>
          </a:prstGeom>
        </p:spPr>
        <p:txBody>
          <a:bodyPr wrap="square">
            <a:spAutoFit/>
          </a:bodyPr>
          <a:lstStyle/>
          <a:p>
            <a:pPr algn="ctr"/>
            <a:r>
              <a:rPr lang="en-US" sz="3200" dirty="0">
                <a:latin typeface="IBM Plex Mono" panose="020B0509050203000203" pitchFamily="49" charset="77"/>
              </a:rPr>
              <a:t>75%</a:t>
            </a:r>
          </a:p>
          <a:p>
            <a:r>
              <a:rPr lang="en-US" sz="1200" dirty="0"/>
              <a:t>of earth’s carbon emissions are caused by our cities </a:t>
            </a:r>
            <a:r>
              <a:rPr lang="en-US" sz="1200" dirty="0">
                <a:hlinkClick r:id="rId6"/>
              </a:rPr>
              <a:t>.</a:t>
            </a:r>
            <a:endParaRPr lang="en-US" sz="1200" dirty="0">
              <a:latin typeface="IBM Plex Mono" panose="020B0509050203000203" pitchFamily="49" charset="77"/>
            </a:endParaRPr>
          </a:p>
        </p:txBody>
      </p:sp>
      <p:sp>
        <p:nvSpPr>
          <p:cNvPr id="5" name="TextBox 4">
            <a:extLst>
              <a:ext uri="{FF2B5EF4-FFF2-40B4-BE49-F238E27FC236}">
                <a16:creationId xmlns:a16="http://schemas.microsoft.com/office/drawing/2014/main" id="{9738CA9B-4F80-4D94-B070-FCAE9AC71A33}"/>
              </a:ext>
            </a:extLst>
          </p:cNvPr>
          <p:cNvSpPr txBox="1"/>
          <p:nvPr/>
        </p:nvSpPr>
        <p:spPr>
          <a:xfrm>
            <a:off x="6322384" y="3378363"/>
            <a:ext cx="2737369" cy="478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ts val="1600"/>
              </a:lnSpc>
              <a:spcAft>
                <a:spcPts val="600"/>
              </a:spcAft>
            </a:pPr>
            <a:r>
              <a:rPr lang="en-US" sz="800" dirty="0">
                <a:solidFill>
                  <a:schemeClr val="bg1"/>
                </a:solidFill>
                <a:latin typeface="IBM Plex Sans"/>
                <a:ea typeface="+mn-lt"/>
                <a:cs typeface="+mn-lt"/>
              </a:rPr>
              <a:t>*Background</a:t>
            </a:r>
            <a:r>
              <a:rPr lang="en-US" sz="800" dirty="0">
                <a:solidFill>
                  <a:schemeClr val="bg1"/>
                </a:solidFill>
                <a:ea typeface="+mn-lt"/>
                <a:cs typeface="+mn-lt"/>
              </a:rPr>
              <a:t> image: 2019 Call for  Code Winner Prometeo’s field test, Barcelona, Spain, February 2020</a:t>
            </a:r>
            <a:endParaRPr lang="en-US" sz="800" dirty="0">
              <a:solidFill>
                <a:schemeClr val="bg1"/>
              </a:solidFill>
              <a:latin typeface="IBM Plex Sans"/>
              <a:ea typeface="IBM Plex Sans" charset="0"/>
              <a:cs typeface="IBM Plex Sans" charset="0"/>
            </a:endParaRPr>
          </a:p>
        </p:txBody>
      </p:sp>
    </p:spTree>
    <p:extLst>
      <p:ext uri="{BB962C8B-B14F-4D97-AF65-F5344CB8AC3E}">
        <p14:creationId xmlns:p14="http://schemas.microsoft.com/office/powerpoint/2010/main" val="1373307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7E16AA-46D0-EE43-8D22-8546067F7567}"/>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7</a:t>
            </a:fld>
            <a:endParaRPr lang="en-US" dirty="0"/>
          </a:p>
        </p:txBody>
      </p:sp>
      <p:pic>
        <p:nvPicPr>
          <p:cNvPr id="9" name="Picture 8">
            <a:extLst>
              <a:ext uri="{FF2B5EF4-FFF2-40B4-BE49-F238E27FC236}">
                <a16:creationId xmlns:a16="http://schemas.microsoft.com/office/drawing/2014/main" id="{AB94C397-9E1C-5A4E-BD55-848B29445B14}"/>
              </a:ext>
            </a:extLst>
          </p:cNvPr>
          <p:cNvPicPr>
            <a:picLocks noChangeAspect="1"/>
          </p:cNvPicPr>
          <p:nvPr/>
        </p:nvPicPr>
        <p:blipFill>
          <a:blip r:embed="rId3"/>
          <a:stretch>
            <a:fillRect/>
          </a:stretch>
        </p:blipFill>
        <p:spPr>
          <a:xfrm>
            <a:off x="0" y="6601"/>
            <a:ext cx="9144000" cy="5130297"/>
          </a:xfrm>
          <a:prstGeom prst="rect">
            <a:avLst/>
          </a:prstGeom>
        </p:spPr>
      </p:pic>
    </p:spTree>
    <p:extLst>
      <p:ext uri="{BB962C8B-B14F-4D97-AF65-F5344CB8AC3E}">
        <p14:creationId xmlns:p14="http://schemas.microsoft.com/office/powerpoint/2010/main" val="3620304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0" y="1253447"/>
            <a:ext cx="9144000" cy="3181005"/>
          </a:xfrm>
        </p:spPr>
        <p:txBody>
          <a:bodyPr/>
          <a:lstStyle/>
          <a:p>
            <a:pPr algn="ctr"/>
            <a:r>
              <a:rPr lang="en-US" sz="4800" dirty="0"/>
              <a:t>What the world needs to fight Climate Change</a:t>
            </a:r>
            <a:endParaRPr lang="en-US" sz="4800" i="1" dirty="0">
              <a:solidFill>
                <a:schemeClr val="bg1"/>
              </a:solidFill>
              <a:latin typeface="IBM Plex Sans" panose="020B0503050203000203" pitchFamily="34" charset="0"/>
            </a:endParaRPr>
          </a:p>
        </p:txBody>
      </p:sp>
      <p:sp>
        <p:nvSpPr>
          <p:cNvPr id="4" name="Slide Number Placeholder 3">
            <a:extLst>
              <a:ext uri="{FF2B5EF4-FFF2-40B4-BE49-F238E27FC236}">
                <a16:creationId xmlns:a16="http://schemas.microsoft.com/office/drawing/2014/main" id="{BC68F8A6-38AA-9741-886F-7BDA258832E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Light" panose="020B0403050000000000" pitchFamily="34" charset="77"/>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Light" panose="020B0403050000000000" pitchFamily="34" charset="77"/>
              <a:ea typeface="+mn-ea"/>
              <a:cs typeface="+mn-cs"/>
            </a:endParaRPr>
          </a:p>
        </p:txBody>
      </p:sp>
    </p:spTree>
    <p:extLst>
      <p:ext uri="{BB962C8B-B14F-4D97-AF65-F5344CB8AC3E}">
        <p14:creationId xmlns:p14="http://schemas.microsoft.com/office/powerpoint/2010/main" val="4088840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le of snow&#10;&#10;Description automatically generated">
            <a:extLst>
              <a:ext uri="{FF2B5EF4-FFF2-40B4-BE49-F238E27FC236}">
                <a16:creationId xmlns:a16="http://schemas.microsoft.com/office/drawing/2014/main" id="{AD52CD20-332A-0042-850B-D0383B90285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3563"/>
                    </a14:imgEffect>
                    <a14:imgEffect>
                      <a14:saturation sat="218000"/>
                    </a14:imgEffect>
                    <a14:imgEffect>
                      <a14:brightnessContrast bright="-20000" contrast="20000"/>
                    </a14:imgEffect>
                  </a14:imgLayer>
                </a14:imgProps>
              </a:ext>
            </a:extLst>
          </a:blip>
          <a:stretch>
            <a:fillRect/>
          </a:stretch>
        </p:blipFill>
        <p:spPr>
          <a:xfrm>
            <a:off x="1" y="-34755"/>
            <a:ext cx="9088636" cy="4469313"/>
          </a:xfrm>
          <a:prstGeom prst="rect">
            <a:avLst/>
          </a:prstGeom>
          <a:effectLst>
            <a:glow rad="127000">
              <a:schemeClr val="accent1">
                <a:alpha val="51000"/>
              </a:schemeClr>
            </a:glow>
            <a:outerShdw blurRad="50800" dist="508000" dir="5400000" algn="ctr" rotWithShape="0">
              <a:srgbClr val="000000">
                <a:alpha val="64000"/>
              </a:srgbClr>
            </a:outerShdw>
            <a:reflection blurRad="762000" endPos="65000" dist="50800" dir="5400000" sy="-100000" algn="bl" rotWithShape="0"/>
            <a:softEdge rad="0"/>
          </a:effectLst>
        </p:spPr>
      </p:pic>
      <p:sp>
        <p:nvSpPr>
          <p:cNvPr id="7" name="Footer Placeholder 6">
            <a:extLst>
              <a:ext uri="{FF2B5EF4-FFF2-40B4-BE49-F238E27FC236}">
                <a16:creationId xmlns:a16="http://schemas.microsoft.com/office/drawing/2014/main" id="{8DBF7C94-75A2-8146-AE48-0595A0607191}"/>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8" name="Slide Number Placeholder 7">
            <a:extLst>
              <a:ext uri="{FF2B5EF4-FFF2-40B4-BE49-F238E27FC236}">
                <a16:creationId xmlns:a16="http://schemas.microsoft.com/office/drawing/2014/main" id="{75B554B1-7897-5741-B347-C160390855D4}"/>
              </a:ext>
            </a:extLst>
          </p:cNvPr>
          <p:cNvSpPr>
            <a:spLocks noGrp="1"/>
          </p:cNvSpPr>
          <p:nvPr>
            <p:ph type="sldNum" sz="quarter" idx="11"/>
          </p:nvPr>
        </p:nvSpPr>
        <p:spPr/>
        <p:txBody>
          <a:bodyPr/>
          <a:lstStyle/>
          <a:p>
            <a:fld id="{59395FB3-9C97-154F-86B2-7E381B951268}" type="slidenum">
              <a:rPr lang="en-US" smtClean="0"/>
              <a:pPr/>
              <a:t>9</a:t>
            </a:fld>
            <a:endParaRPr lang="en-US" dirty="0"/>
          </a:p>
        </p:txBody>
      </p:sp>
      <p:grpSp>
        <p:nvGrpSpPr>
          <p:cNvPr id="13" name="Group 12">
            <a:extLst>
              <a:ext uri="{FF2B5EF4-FFF2-40B4-BE49-F238E27FC236}">
                <a16:creationId xmlns:a16="http://schemas.microsoft.com/office/drawing/2014/main" id="{945D1C03-FB5E-B547-AD6A-C5765EE0DCD7}"/>
              </a:ext>
            </a:extLst>
          </p:cNvPr>
          <p:cNvGrpSpPr/>
          <p:nvPr/>
        </p:nvGrpSpPr>
        <p:grpSpPr>
          <a:xfrm>
            <a:off x="2286907" y="2780522"/>
            <a:ext cx="4578731" cy="1715278"/>
            <a:chOff x="2303091" y="2780522"/>
            <a:chExt cx="4578731" cy="1715278"/>
          </a:xfrm>
        </p:grpSpPr>
        <p:cxnSp>
          <p:nvCxnSpPr>
            <p:cNvPr id="10" name="Straight Connector 9">
              <a:extLst>
                <a:ext uri="{FF2B5EF4-FFF2-40B4-BE49-F238E27FC236}">
                  <a16:creationId xmlns:a16="http://schemas.microsoft.com/office/drawing/2014/main" id="{ADC7ABDC-5AF8-7546-84FE-31169F32D6DE}"/>
                </a:ext>
              </a:extLst>
            </p:cNvPr>
            <p:cNvCxnSpPr>
              <a:cxnSpLocks/>
            </p:cNvCxnSpPr>
            <p:nvPr/>
          </p:nvCxnSpPr>
          <p:spPr bwMode="auto">
            <a:xfrm>
              <a:off x="4589092"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8466AF9-4032-FE43-B673-27CDDD33F696}"/>
                </a:ext>
              </a:extLst>
            </p:cNvPr>
            <p:cNvCxnSpPr>
              <a:cxnSpLocks/>
            </p:cNvCxnSpPr>
            <p:nvPr/>
          </p:nvCxnSpPr>
          <p:spPr bwMode="auto">
            <a:xfrm>
              <a:off x="6881822"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F7960D1-77E0-B04B-B0CB-7D80813D7E6C}"/>
                </a:ext>
              </a:extLst>
            </p:cNvPr>
            <p:cNvCxnSpPr>
              <a:cxnSpLocks/>
            </p:cNvCxnSpPr>
            <p:nvPr/>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16" name="TextBox 15">
            <a:extLst>
              <a:ext uri="{FF2B5EF4-FFF2-40B4-BE49-F238E27FC236}">
                <a16:creationId xmlns:a16="http://schemas.microsoft.com/office/drawing/2014/main" id="{29B1852D-7B15-174D-9662-37578AC16221}"/>
              </a:ext>
            </a:extLst>
          </p:cNvPr>
          <p:cNvSpPr txBox="1"/>
          <p:nvPr/>
        </p:nvSpPr>
        <p:spPr>
          <a:xfrm>
            <a:off x="908" y="2608224"/>
            <a:ext cx="9144000" cy="2573339"/>
          </a:xfrm>
          <a:prstGeom prst="rect">
            <a:avLst/>
          </a:prstGeom>
          <a:solidFill>
            <a:schemeClr val="tx1"/>
          </a:solidFill>
        </p:spPr>
        <p:txBody>
          <a:bodyPr wrap="square" rtlCol="0">
            <a:spAutoFit/>
          </a:bodyPr>
          <a:lstStyle/>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cxnSp>
        <p:nvCxnSpPr>
          <p:cNvPr id="32" name="Straight Connector 31">
            <a:extLst>
              <a:ext uri="{FF2B5EF4-FFF2-40B4-BE49-F238E27FC236}">
                <a16:creationId xmlns:a16="http://schemas.microsoft.com/office/drawing/2014/main" id="{5B2A0A79-BB64-254E-ADF4-AE4825F352FE}"/>
              </a:ext>
            </a:extLst>
          </p:cNvPr>
          <p:cNvCxnSpPr>
            <a:cxnSpLocks/>
          </p:cNvCxnSpPr>
          <p:nvPr/>
        </p:nvCxnSpPr>
        <p:spPr bwMode="auto">
          <a:xfrm flipH="1">
            <a:off x="2870141" y="2920475"/>
            <a:ext cx="395" cy="1952698"/>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530B00AF-F3F4-294C-99B2-73B3A50E5A27}"/>
              </a:ext>
            </a:extLst>
          </p:cNvPr>
          <p:cNvSpPr/>
          <p:nvPr/>
        </p:nvSpPr>
        <p:spPr>
          <a:xfrm>
            <a:off x="3116348" y="2789986"/>
            <a:ext cx="2615446" cy="2246769"/>
          </a:xfrm>
          <a:prstGeom prst="rect">
            <a:avLst/>
          </a:prstGeom>
        </p:spPr>
        <p:txBody>
          <a:bodyPr wrap="square" anchor="t">
            <a:spAutoFit/>
          </a:bodyPr>
          <a:lstStyle/>
          <a:p>
            <a:pPr algn="ctr"/>
            <a:r>
              <a:rPr lang="en-US" sz="7200" b="1" dirty="0">
                <a:solidFill>
                  <a:schemeClr val="bg1"/>
                </a:solidFill>
                <a:latin typeface="IBM Plex Sans" panose="020B0503050203000203" pitchFamily="34" charset="0"/>
              </a:rPr>
              <a:t>60%</a:t>
            </a:r>
          </a:p>
          <a:p>
            <a:pPr algn="ctr"/>
            <a:r>
              <a:rPr lang="en-US" sz="1400" dirty="0">
                <a:solidFill>
                  <a:schemeClr val="bg1"/>
                </a:solidFill>
                <a:latin typeface="IBM Plex Sans"/>
              </a:rPr>
              <a:t>Total greenhouse gas emissions are due to current energy methodologies</a:t>
            </a:r>
          </a:p>
          <a:p>
            <a:pPr algn="ctr"/>
            <a:endParaRPr lang="en-US" sz="1600" dirty="0">
              <a:solidFill>
                <a:schemeClr val="bg1"/>
              </a:solidFill>
              <a:latin typeface="IBM Plex Sans" panose="020B0503050203000203" pitchFamily="34" charset="0"/>
            </a:endParaRPr>
          </a:p>
          <a:p>
            <a:endParaRPr lang="en-US" sz="1000" dirty="0">
              <a:latin typeface="IBM Plex Mono" panose="020B0509050203000203" pitchFamily="49" charset="77"/>
            </a:endParaRPr>
          </a:p>
        </p:txBody>
      </p:sp>
      <p:cxnSp>
        <p:nvCxnSpPr>
          <p:cNvPr id="38" name="Straight Connector 37">
            <a:extLst>
              <a:ext uri="{FF2B5EF4-FFF2-40B4-BE49-F238E27FC236}">
                <a16:creationId xmlns:a16="http://schemas.microsoft.com/office/drawing/2014/main" id="{BFD5EB59-845F-714B-9E47-7A1EF2F79A2B}"/>
              </a:ext>
            </a:extLst>
          </p:cNvPr>
          <p:cNvCxnSpPr>
            <a:cxnSpLocks/>
          </p:cNvCxnSpPr>
          <p:nvPr/>
        </p:nvCxnSpPr>
        <p:spPr bwMode="auto">
          <a:xfrm flipH="1">
            <a:off x="6007524" y="2882680"/>
            <a:ext cx="395" cy="1952698"/>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27BD6202-75E8-1D49-8A71-977072C10F60}"/>
              </a:ext>
            </a:extLst>
          </p:cNvPr>
          <p:cNvSpPr/>
          <p:nvPr/>
        </p:nvSpPr>
        <p:spPr>
          <a:xfrm>
            <a:off x="-127194" y="2780137"/>
            <a:ext cx="2965514" cy="2277547"/>
          </a:xfrm>
          <a:prstGeom prst="rect">
            <a:avLst/>
          </a:prstGeom>
        </p:spPr>
        <p:txBody>
          <a:bodyPr wrap="square" anchor="t">
            <a:spAutoFit/>
          </a:bodyPr>
          <a:lstStyle/>
          <a:p>
            <a:pPr algn="ctr"/>
            <a:r>
              <a:rPr lang="en-US" sz="7200" b="1" dirty="0">
                <a:solidFill>
                  <a:schemeClr val="bg1"/>
                </a:solidFill>
                <a:latin typeface="IBM Plex Mono" panose="020B0509050203000203" pitchFamily="49" charset="77"/>
              </a:rPr>
              <a:t>2B+</a:t>
            </a:r>
          </a:p>
          <a:p>
            <a:pPr algn="ctr"/>
            <a:r>
              <a:rPr lang="en-US" sz="1400" dirty="0">
                <a:solidFill>
                  <a:schemeClr val="bg1"/>
                </a:solidFill>
                <a:latin typeface="IBM Plex Sans"/>
              </a:rPr>
              <a:t>People are living with risk of </a:t>
            </a:r>
          </a:p>
          <a:p>
            <a:pPr algn="ctr"/>
            <a:r>
              <a:rPr lang="en-US" sz="1400" dirty="0">
                <a:solidFill>
                  <a:schemeClr val="bg1"/>
                </a:solidFill>
                <a:latin typeface="IBM Plex Sans"/>
              </a:rPr>
              <a:t>reduced access to freshwater resources</a:t>
            </a:r>
            <a:endParaRPr lang="en-US" dirty="0">
              <a:solidFill>
                <a:schemeClr val="bg1"/>
              </a:solidFill>
            </a:endParaRPr>
          </a:p>
          <a:p>
            <a:pPr algn="ctr"/>
            <a:endParaRPr lang="en-US" sz="1800" b="1" dirty="0">
              <a:solidFill>
                <a:schemeClr val="bg1"/>
              </a:solidFill>
              <a:latin typeface="IBM Plex Mono" panose="020B0509050203000203" pitchFamily="49" charset="77"/>
            </a:endParaRPr>
          </a:p>
          <a:p>
            <a:pPr algn="r"/>
            <a:endParaRPr lang="en-US" sz="1000" dirty="0">
              <a:latin typeface="IBM Plex Mono" panose="020B0509050203000203" pitchFamily="49" charset="77"/>
              <a:hlinkClick r:id="rId5"/>
            </a:endParaRPr>
          </a:p>
        </p:txBody>
      </p:sp>
      <p:sp>
        <p:nvSpPr>
          <p:cNvPr id="40" name="Rectangle 39">
            <a:extLst>
              <a:ext uri="{FF2B5EF4-FFF2-40B4-BE49-F238E27FC236}">
                <a16:creationId xmlns:a16="http://schemas.microsoft.com/office/drawing/2014/main" id="{947D9B17-017D-B049-A199-713F4756CE47}"/>
              </a:ext>
            </a:extLst>
          </p:cNvPr>
          <p:cNvSpPr/>
          <p:nvPr/>
        </p:nvSpPr>
        <p:spPr>
          <a:xfrm>
            <a:off x="6007524" y="2773671"/>
            <a:ext cx="3023302" cy="2246769"/>
          </a:xfrm>
          <a:prstGeom prst="rect">
            <a:avLst/>
          </a:prstGeom>
        </p:spPr>
        <p:txBody>
          <a:bodyPr wrap="square" anchor="t">
            <a:spAutoFit/>
          </a:bodyPr>
          <a:lstStyle/>
          <a:p>
            <a:pPr algn="ctr"/>
            <a:r>
              <a:rPr lang="en-US" sz="7200" b="1" dirty="0">
                <a:solidFill>
                  <a:schemeClr val="bg1"/>
                </a:solidFill>
                <a:latin typeface="IBM Plex Sans" panose="020B0503050203000203" pitchFamily="34" charset="0"/>
              </a:rPr>
              <a:t>1M</a:t>
            </a:r>
          </a:p>
          <a:p>
            <a:pPr algn="ctr"/>
            <a:r>
              <a:rPr lang="en-US" sz="1400" dirty="0">
                <a:solidFill>
                  <a:schemeClr val="bg1"/>
                </a:solidFill>
                <a:latin typeface="IBM Plex Sans"/>
              </a:rPr>
              <a:t>People have died because of natural disasters since the turn of the century</a:t>
            </a:r>
          </a:p>
          <a:p>
            <a:pPr algn="ctr"/>
            <a:endParaRPr lang="en-US" sz="1600" dirty="0">
              <a:solidFill>
                <a:schemeClr val="bg1"/>
              </a:solidFill>
              <a:latin typeface="IBM Plex Sans" panose="020B0503050203000203" pitchFamily="34" charset="0"/>
            </a:endParaRPr>
          </a:p>
          <a:p>
            <a:endParaRPr lang="en-US" sz="1000" dirty="0">
              <a:latin typeface="IBM Plex Mono" panose="020B0509050203000203" pitchFamily="49" charset="77"/>
            </a:endParaRPr>
          </a:p>
        </p:txBody>
      </p:sp>
      <p:sp>
        <p:nvSpPr>
          <p:cNvPr id="45" name="TextBox 44">
            <a:extLst>
              <a:ext uri="{FF2B5EF4-FFF2-40B4-BE49-F238E27FC236}">
                <a16:creationId xmlns:a16="http://schemas.microsoft.com/office/drawing/2014/main" id="{F66303F8-BFD3-1B40-B03C-AFE9C26141C8}"/>
              </a:ext>
            </a:extLst>
          </p:cNvPr>
          <p:cNvSpPr txBox="1"/>
          <p:nvPr/>
        </p:nvSpPr>
        <p:spPr>
          <a:xfrm>
            <a:off x="3118929" y="1889914"/>
            <a:ext cx="2919434"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panose="020B0503050203000203" pitchFamily="34" charset="0"/>
                <a:ea typeface="IBM Plex Sans" charset="0"/>
                <a:cs typeface="IBM Plex Sans" charset="0"/>
              </a:rPr>
              <a:t>Energy sustainability</a:t>
            </a:r>
          </a:p>
        </p:txBody>
      </p:sp>
      <p:sp>
        <p:nvSpPr>
          <p:cNvPr id="46" name="TextBox 45">
            <a:extLst>
              <a:ext uri="{FF2B5EF4-FFF2-40B4-BE49-F238E27FC236}">
                <a16:creationId xmlns:a16="http://schemas.microsoft.com/office/drawing/2014/main" id="{81141E77-FB2A-C342-8F33-46CFE31D542E}"/>
              </a:ext>
            </a:extLst>
          </p:cNvPr>
          <p:cNvSpPr txBox="1"/>
          <p:nvPr/>
        </p:nvSpPr>
        <p:spPr>
          <a:xfrm>
            <a:off x="54575" y="1871616"/>
            <a:ext cx="2919434"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panose="020B0503050203000203" pitchFamily="34" charset="0"/>
                <a:ea typeface="IBM Plex Sans" charset="0"/>
                <a:cs typeface="IBM Plex Sans" charset="0"/>
              </a:rPr>
              <a:t>Water sustainability</a:t>
            </a:r>
          </a:p>
        </p:txBody>
      </p:sp>
      <p:sp>
        <p:nvSpPr>
          <p:cNvPr id="47" name="TextBox 46">
            <a:extLst>
              <a:ext uri="{FF2B5EF4-FFF2-40B4-BE49-F238E27FC236}">
                <a16:creationId xmlns:a16="http://schemas.microsoft.com/office/drawing/2014/main" id="{F51017CE-9CC2-A54F-BFED-AD681D374368}"/>
              </a:ext>
            </a:extLst>
          </p:cNvPr>
          <p:cNvSpPr txBox="1"/>
          <p:nvPr/>
        </p:nvSpPr>
        <p:spPr>
          <a:xfrm>
            <a:off x="6224566" y="1873543"/>
            <a:ext cx="2919434" cy="311304"/>
          </a:xfrm>
          <a:prstGeom prst="rect">
            <a:avLst/>
          </a:prstGeom>
          <a:noFill/>
        </p:spPr>
        <p:txBody>
          <a:bodyPr wrap="square" rtlCol="0">
            <a:spAutoFit/>
          </a:bodyPr>
          <a:lstStyle/>
          <a:p>
            <a:pPr algn="ctr">
              <a:lnSpc>
                <a:spcPts val="1600"/>
              </a:lnSpc>
              <a:spcAft>
                <a:spcPts val="600"/>
              </a:spcAft>
            </a:pPr>
            <a:r>
              <a:rPr lang="en-US" sz="2000" b="1" dirty="0">
                <a:solidFill>
                  <a:schemeClr val="bg1"/>
                </a:solidFill>
                <a:latin typeface="IBM Plex Sans" panose="020B0503050203000203" pitchFamily="34" charset="0"/>
                <a:ea typeface="IBM Plex Sans" charset="0"/>
                <a:cs typeface="IBM Plex Sans" charset="0"/>
              </a:rPr>
              <a:t>Disaster resiliency</a:t>
            </a:r>
          </a:p>
        </p:txBody>
      </p:sp>
      <p:pic>
        <p:nvPicPr>
          <p:cNvPr id="21" name="Picture 20">
            <a:extLst>
              <a:ext uri="{FF2B5EF4-FFF2-40B4-BE49-F238E27FC236}">
                <a16:creationId xmlns:a16="http://schemas.microsoft.com/office/drawing/2014/main" id="{9EBBAB06-3451-6346-8062-1874A061D4E9}"/>
              </a:ext>
            </a:extLst>
          </p:cNvPr>
          <p:cNvPicPr>
            <a:picLocks noChangeAspect="1"/>
          </p:cNvPicPr>
          <p:nvPr/>
        </p:nvPicPr>
        <p:blipFill>
          <a:blip r:embed="rId6">
            <a:biLevel thresh="25000"/>
          </a:blip>
          <a:stretch>
            <a:fillRect/>
          </a:stretch>
        </p:blipFill>
        <p:spPr>
          <a:xfrm>
            <a:off x="1050981" y="878599"/>
            <a:ext cx="787400" cy="698500"/>
          </a:xfrm>
          <a:prstGeom prst="rect">
            <a:avLst/>
          </a:prstGeom>
        </p:spPr>
      </p:pic>
      <p:pic>
        <p:nvPicPr>
          <p:cNvPr id="22" name="Picture 21">
            <a:extLst>
              <a:ext uri="{FF2B5EF4-FFF2-40B4-BE49-F238E27FC236}">
                <a16:creationId xmlns:a16="http://schemas.microsoft.com/office/drawing/2014/main" id="{1A2AF9CB-6782-794A-A4AE-2DF1E0342939}"/>
              </a:ext>
            </a:extLst>
          </p:cNvPr>
          <p:cNvPicPr>
            <a:picLocks noChangeAspect="1"/>
          </p:cNvPicPr>
          <p:nvPr/>
        </p:nvPicPr>
        <p:blipFill>
          <a:blip r:embed="rId7">
            <a:biLevel thresh="25000"/>
          </a:blip>
          <a:stretch>
            <a:fillRect/>
          </a:stretch>
        </p:blipFill>
        <p:spPr>
          <a:xfrm>
            <a:off x="4095597" y="882367"/>
            <a:ext cx="736600" cy="698500"/>
          </a:xfrm>
          <a:prstGeom prst="rect">
            <a:avLst/>
          </a:prstGeom>
        </p:spPr>
      </p:pic>
      <p:pic>
        <p:nvPicPr>
          <p:cNvPr id="23" name="Picture 22">
            <a:extLst>
              <a:ext uri="{FF2B5EF4-FFF2-40B4-BE49-F238E27FC236}">
                <a16:creationId xmlns:a16="http://schemas.microsoft.com/office/drawing/2014/main" id="{68E82A7E-165F-D849-98F9-B587D7B993C0}"/>
              </a:ext>
            </a:extLst>
          </p:cNvPr>
          <p:cNvPicPr>
            <a:picLocks noChangeAspect="1"/>
          </p:cNvPicPr>
          <p:nvPr/>
        </p:nvPicPr>
        <p:blipFill>
          <a:blip r:embed="rId8">
            <a:biLevel thresh="25000"/>
          </a:blip>
          <a:stretch>
            <a:fillRect/>
          </a:stretch>
        </p:blipFill>
        <p:spPr>
          <a:xfrm>
            <a:off x="7174573" y="849206"/>
            <a:ext cx="711200" cy="698500"/>
          </a:xfrm>
          <a:prstGeom prst="rect">
            <a:avLst/>
          </a:prstGeom>
        </p:spPr>
      </p:pic>
    </p:spTree>
    <p:extLst>
      <p:ext uri="{BB962C8B-B14F-4D97-AF65-F5344CB8AC3E}">
        <p14:creationId xmlns:p14="http://schemas.microsoft.com/office/powerpoint/2010/main" val="2254148267"/>
      </p:ext>
    </p:extLst>
  </p:cSld>
  <p:clrMapOvr>
    <a:masterClrMapping/>
  </p:clrMapOvr>
</p:sld>
</file>

<file path=ppt/theme/theme1.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all for Code Pitch Deck Feb 2020v1" id="{037682AE-C7A3-F24E-BCC6-548847FE233D}" vid="{42DA003A-AFBC-6241-B40A-830A3314D70C}"/>
    </a:ext>
  </a:extLst>
</a:theme>
</file>

<file path=ppt/theme/theme2.xml><?xml version="1.0" encoding="utf-8"?>
<a:theme xmlns:a="http://schemas.openxmlformats.org/drawingml/2006/main" name="IBM Developer 2018 cool gray background">
  <a:themeElements>
    <a:clrScheme name="Custom 66">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all for Code Pitch Deck Feb 2020v1" id="{037682AE-C7A3-F24E-BCC6-548847FE233D}" vid="{080EFE78-0DD9-3941-8CF7-CEAE9E1DFE03}"/>
    </a:ext>
  </a:extLst>
</a:theme>
</file>

<file path=ppt/theme/theme3.xml><?xml version="1.0" encoding="utf-8"?>
<a:theme xmlns:a="http://schemas.openxmlformats.org/drawingml/2006/main" name="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all for Code Pitch Deck Feb 2020v1" id="{037682AE-C7A3-F24E-BCC6-548847FE233D}" vid="{ED707714-3434-2D48-A17C-C769604F6E64}"/>
    </a:ext>
  </a:extLst>
</a:theme>
</file>

<file path=ppt/theme/theme4.xml><?xml version="1.0" encoding="utf-8"?>
<a:theme xmlns:a="http://schemas.openxmlformats.org/drawingml/2006/main" name="IBM Developer 2018 black background">
  <a:themeElements>
    <a:clrScheme name="Custom 72">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Call for Code Pitch Deck Feb 2020v1" id="{037682AE-C7A3-F24E-BCC6-548847FE233D}" vid="{0E842042-094B-884F-BF50-408995C0D9B1}"/>
    </a:ext>
  </a:extLst>
</a:theme>
</file>

<file path=ppt/theme/theme5.xml><?xml version="1.0" encoding="utf-8"?>
<a:theme xmlns:a="http://schemas.openxmlformats.org/drawingml/2006/main" name="1_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696EAE16-1454-424D-B28C-D2E81C1160C9}"/>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166</TotalTime>
  <Words>1754</Words>
  <Application>Microsoft Macintosh PowerPoint</Application>
  <PresentationFormat>On-screen Show (16:9)</PresentationFormat>
  <Paragraphs>328</Paragraphs>
  <Slides>24</Slides>
  <Notes>24</Notes>
  <HiddenSlides>0</HiddenSlides>
  <MMClips>1</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24</vt:i4>
      </vt:variant>
    </vt:vector>
  </HeadingPairs>
  <TitlesOfParts>
    <vt:vector size="38" baseType="lpstr">
      <vt:lpstr>.AppleSystemUIFont</vt:lpstr>
      <vt:lpstr>Arial</vt:lpstr>
      <vt:lpstr>Calibri</vt:lpstr>
      <vt:lpstr>HelvNeue Light for IBM</vt:lpstr>
      <vt:lpstr>IBM Plex Mono</vt:lpstr>
      <vt:lpstr>IBM Plex Mono Light</vt:lpstr>
      <vt:lpstr>IBM Plex Sans</vt:lpstr>
      <vt:lpstr>IBM Plex Sans Light</vt:lpstr>
      <vt:lpstr>Wingdings</vt:lpstr>
      <vt:lpstr>IBM Developer 2018 white background</vt:lpstr>
      <vt:lpstr>IBM Developer 2018 cool gray background</vt:lpstr>
      <vt:lpstr>IBM Developer 2018 blue background</vt:lpstr>
      <vt:lpstr>IBM Developer 2018 black background</vt:lpstr>
      <vt:lpstr>1_IBM Developer 2018 white background</vt:lpstr>
      <vt:lpstr>  </vt:lpstr>
      <vt:lpstr>Agenda</vt:lpstr>
      <vt:lpstr>Are you on Slack Yet?  bit.ly/ibm-dev #prayudh-cfc-india #ibm-account-issues-only </vt:lpstr>
      <vt:lpstr>The reality</vt:lpstr>
      <vt:lpstr>PowerPoint Presentation</vt:lpstr>
      <vt:lpstr>“The climate crisis is caused by us - and the solutions must come from us. We have the tools: technology is on our side.” </vt:lpstr>
      <vt:lpstr>PowerPoint Presentation</vt:lpstr>
      <vt:lpstr>What the world needs to fight Climate Change</vt:lpstr>
      <vt:lpstr>PowerPoint Presentation</vt:lpstr>
      <vt:lpstr>What the world needs to fight COVID-19</vt:lpstr>
      <vt:lpstr>PowerPoint Presentation</vt:lpstr>
      <vt:lpstr>What action can you take now?</vt:lpstr>
      <vt:lpstr>PowerPoint Presentation</vt:lpstr>
      <vt:lpstr>PowerPoint Presentation</vt:lpstr>
      <vt:lpstr>PowerPoint Presentation</vt:lpstr>
      <vt:lpstr>PowerPoint Presentation</vt:lpstr>
      <vt:lpstr>PowerPoint Presentation</vt:lpstr>
      <vt:lpstr>PowerPoint Presentation</vt:lpstr>
      <vt:lpstr>Prayudh</vt:lpstr>
      <vt:lpstr>Timeline &amp; Guidance </vt:lpstr>
      <vt:lpstr>PowerPoint Presentation</vt:lpstr>
      <vt:lpstr>Submissions</vt:lpstr>
      <vt:lpstr>QnA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Prayudh-Call for Code India Virtual Hackathon 2020 </dc:title>
  <dc:creator>Debjani Chatterjee</dc:creator>
  <cp:lastModifiedBy>Debjani Chatterjee</cp:lastModifiedBy>
  <cp:revision>8</cp:revision>
  <dcterms:created xsi:type="dcterms:W3CDTF">2020-04-10T08:11:01Z</dcterms:created>
  <dcterms:modified xsi:type="dcterms:W3CDTF">2020-04-10T12:30:14Z</dcterms:modified>
</cp:coreProperties>
</file>